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E4DBBB_B4E0FC25.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7FE4DBC8_2F6209A6.xml" ContentType="application/vnd.ms-powerpoint.comments+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145704887" r:id="rId7"/>
    <p:sldId id="2145704888" r:id="rId8"/>
    <p:sldId id="2145704889" r:id="rId9"/>
    <p:sldId id="2145704890" r:id="rId10"/>
    <p:sldId id="2145704891" r:id="rId11"/>
    <p:sldId id="2145704892" r:id="rId12"/>
    <p:sldId id="2145704893" r:id="rId13"/>
    <p:sldId id="2145704894" r:id="rId14"/>
    <p:sldId id="2145704895" r:id="rId15"/>
    <p:sldId id="2145704896" r:id="rId16"/>
    <p:sldId id="2145704897" r:id="rId17"/>
    <p:sldId id="2145704904" r:id="rId18"/>
    <p:sldId id="2145704899" r:id="rId19"/>
    <p:sldId id="2145704900" r:id="rId20"/>
    <p:sldId id="2145704901" r:id="rId21"/>
    <p:sldId id="2145704902" r:id="rId22"/>
    <p:sldId id="2145704903"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1D7A13-837A-6D32-4F2C-A57F8000C7E0}" name="Liesbeth Velema" initials="LV" userId="S::velema@voedingscentrum.nl::103c1916-1aa5-43c7-a733-a008004e39dc" providerId="AD"/>
  <p188:author id="{365E271D-BB2A-DDB8-E103-B72613C2C24E}" name="Sandra Klunder" initials="SK" userId="S::klunder@voedingscentrum.nl::166832f6-eecd-4cff-b30c-92e53b85d294" providerId="AD"/>
  <p188:author id="{CA8D9B5E-9C41-704B-03B6-D2A5648C8CE8}" name="Ilona Heeremans" initials="IH" userId="S::heeremans@voedingscentrum.nl::8146bcca-9f3d-42bf-b9dc-d445db4383fb" providerId="AD"/>
  <p188:author id="{6ACDA599-2C52-550E-D9BD-FA5A3BE98FAE}" name="Marthe Huigens" initials="MH" userId="S::huigens@voedingscentrum.nl::b7006b64-eb7d-44ad-bc34-a6b54607c06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B7744D-90C0-466A-A5F2-A0011C23461F}" v="1" dt="2026-07-09T13:03:05.818"/>
    <p1510:client id="{AF24C863-413F-46B3-9F1E-F04016BB7418}" v="1" dt="2026-07-09T13:14:19.6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comments/modernComment_7FE4DBBB_B4E0FC25.xml><?xml version="1.0" encoding="utf-8"?>
<p188:cmLst xmlns:a="http://schemas.openxmlformats.org/drawingml/2006/main" xmlns:r="http://schemas.openxmlformats.org/officeDocument/2006/relationships" xmlns:p188="http://schemas.microsoft.com/office/powerpoint/2018/8/main">
  <p188:cm id="{83CC830C-5B57-4CC5-A97C-202EC3125B1D}" authorId="{CA8D9B5E-9C41-704B-03B6-D2A5648C8CE8}" created="2026-07-07T10:02:16.259">
    <ac:deMkLst xmlns:ac="http://schemas.microsoft.com/office/drawing/2013/main/command">
      <pc:docMk xmlns:pc="http://schemas.microsoft.com/office/powerpoint/2013/main/command"/>
      <pc:sldMk xmlns:pc="http://schemas.microsoft.com/office/powerpoint/2013/main/command" cId="3034643493" sldId="2145704891"/>
      <ac:spMk id="3" creationId="{7163FECB-6DE3-B277-A341-411835ABF1E7}"/>
    </ac:deMkLst>
    <p188:txBody>
      <a:bodyPr/>
      <a:lstStyle/>
      <a:p>
        <a:r>
          <a:rPr lang="en-US"/>
          <a:t>[@Sandra Klunder] moeten we hier niet nog iets zeggen over dagkeuzes zoals appelstroop? staat wel in de notitie maar niet op de slide?</a:t>
        </a:r>
      </a:p>
    </p188:txBody>
  </p188:cm>
</p188:cmLst>
</file>

<file path=ppt/comments/modernComment_7FE4DBC8_2F6209A6.xml><?xml version="1.0" encoding="utf-8"?>
<p188:cmLst xmlns:a="http://schemas.openxmlformats.org/drawingml/2006/main" xmlns:r="http://schemas.openxmlformats.org/officeDocument/2006/relationships" xmlns:p188="http://schemas.microsoft.com/office/powerpoint/2018/8/main">
  <p188:cm id="{41CC9944-2153-498F-8DDA-523ED5D47A3D}" authorId="{365E271D-BB2A-DDB8-E103-B72613C2C24E}" created="2026-07-02T12:03:03.360">
    <pc:sldMkLst xmlns:pc="http://schemas.microsoft.com/office/powerpoint/2013/main/command">
      <pc:docMk/>
      <pc:sldMk cId="794954150" sldId="2145704904"/>
    </pc:sldMkLst>
    <p188:replyLst>
      <p188:reply id="{EDC618BE-8CA7-462F-8999-6669021DB2E6}" authorId="{6ACDA599-2C52-550E-D9BD-FA5A3BE98FAE}" created="2026-07-02T12:57:17.550">
        <p188:txBody>
          <a:bodyPr/>
          <a:lstStyle/>
          <a:p>
            <a:r>
              <a:rPr lang="nl-NL"/>
              <a:t>SUPER! </a:t>
            </a:r>
          </a:p>
        </p188:txBody>
      </p188:reply>
    </p188:replyLst>
    <p188:txBody>
      <a:bodyPr/>
      <a:lstStyle/>
      <a:p>
        <a:r>
          <a:rPr lang="en-US"/>
          <a:t>Wat vinden jullie hiervan?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9F9D6-11FC-4657-8D93-F5077663BBA3}" type="datetimeFigureOut">
              <a:rPr lang="nl-NL" smtClean="0"/>
              <a:t>9-7-2026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4F6D1-EB38-45AF-807D-C2657307822F}" type="slidenum">
              <a:rPr lang="nl-NL" smtClean="0"/>
              <a:t>‹nr.›</a:t>
            </a:fld>
            <a:endParaRPr lang="nl-NL"/>
          </a:p>
        </p:txBody>
      </p:sp>
    </p:spTree>
    <p:extLst>
      <p:ext uri="{BB962C8B-B14F-4D97-AF65-F5344CB8AC3E}">
        <p14:creationId xmlns:p14="http://schemas.microsoft.com/office/powerpoint/2010/main" val="4045670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Het eerste eetmoment op school is de ochtendpauze. Door een gezond tussendoortje te eten, krijgt je kind genoeg energie om zich goed te kunnen concentreren en krijgt hij belangrijke vitamines binnen die goed zijn voor de groei. </a:t>
            </a:r>
          </a:p>
          <a:p>
            <a:br>
              <a:rPr lang="nl-NL"/>
            </a:br>
            <a:r>
              <a:rPr lang="nl-NL"/>
              <a:t>Je ziet hier in beeld een aantal voorbeelden van goede tussendoortjes om mee te geven naar school. Je ziet bijvoorbeeld </a:t>
            </a:r>
          </a:p>
          <a:p>
            <a:pPr marL="171450" indent="-171450">
              <a:buFontTx/>
              <a:buChar char="-"/>
            </a:pPr>
            <a:r>
              <a:rPr lang="nl-NL"/>
              <a:t>fruit, zoals een appel of banaan; </a:t>
            </a:r>
          </a:p>
          <a:p>
            <a:pPr marL="171450" indent="-171450">
              <a:buFontTx/>
              <a:buChar char="-"/>
            </a:pPr>
            <a:r>
              <a:rPr lang="nl-NL"/>
              <a:t>wat groente, zoals worteltjes en paprika; handig als je kind ‘s avonds weinig groente eet, zo heeft hij al wat binnen!</a:t>
            </a:r>
          </a:p>
          <a:p>
            <a:pPr marL="171450" indent="-171450">
              <a:buFontTx/>
              <a:buChar char="-"/>
            </a:pPr>
            <a:r>
              <a:rPr lang="nl-NL"/>
              <a:t>gedroogd fruit zoals rozijnen, dadels of vijgen; </a:t>
            </a:r>
          </a:p>
          <a:p>
            <a:pPr marL="171450" indent="-171450">
              <a:buFontTx/>
              <a:buChar char="-"/>
            </a:pPr>
            <a:r>
              <a:rPr lang="nl-NL"/>
              <a:t>een eitje; </a:t>
            </a:r>
          </a:p>
          <a:p>
            <a:pPr marL="171450" indent="-171450">
              <a:buFontTx/>
              <a:buChar char="-"/>
            </a:pPr>
            <a:r>
              <a:rPr lang="nl-NL"/>
              <a:t>een volkoren mueslibol of boterham. </a:t>
            </a:r>
          </a:p>
          <a:p>
            <a:pPr marL="171450" indent="-171450">
              <a:buFontTx/>
              <a:buChar char="-"/>
            </a:pPr>
            <a:r>
              <a:rPr lang="nl-NL"/>
              <a:t>of een handje ongezouten nootjes. Noten zijn best duur, maar er zit onderling veel prijsverschil in. Zo zijn pinda’s een stuk goedkoper. En vaak zijn noten goedkoper als je ze koopt in voordeelzakken. </a:t>
            </a:r>
          </a:p>
          <a:p>
            <a:pPr marL="171450" indent="-171450">
              <a:buFontTx/>
              <a:buChar char="-"/>
            </a:pPr>
            <a:r>
              <a:rPr lang="nl-NL"/>
              <a:t>Een rijstwafel of een </a:t>
            </a:r>
            <a:r>
              <a:rPr lang="nl-NL" err="1"/>
              <a:t>cracotte</a:t>
            </a:r>
            <a:r>
              <a:rPr lang="nl-NL"/>
              <a:t> kan ook soms, maar daarin zitten wel minder goede stoffen. En je kind heeft dan ook weer snel trek, het vult gewoon niet zo goed. Je kunt er daarbij op letten dat je dan de volkorenvariant koopt. Een volkoren </a:t>
            </a:r>
            <a:r>
              <a:rPr lang="nl-NL" err="1"/>
              <a:t>cracotte</a:t>
            </a:r>
            <a:r>
              <a:rPr lang="nl-NL"/>
              <a:t> of een rijstwafel dat gemaakt is van zilvervliesrijst. Je kunt dit lezen op de verpakking. </a:t>
            </a:r>
          </a:p>
          <a:p>
            <a:pPr marL="171450" indent="-171450">
              <a:buFontTx/>
              <a:buChar char="-"/>
            </a:pPr>
            <a:endParaRPr lang="nl-NL"/>
          </a:p>
          <a:p>
            <a:pPr marL="171450" indent="-171450">
              <a:buFontTx/>
              <a:buChar char="-"/>
            </a:pPr>
            <a:r>
              <a:rPr lang="nl-NL"/>
              <a:t>Geef liever geen koek of reep mee voor het tienuurtje. Daar zit vaak veel suiker of vet in. Ook in zogenaamde pauzekoeken of ontbijtkoek. Dat is een slimme naam van marketeers voor een koek met suiker. </a:t>
            </a:r>
            <a:br>
              <a:rPr lang="nl-NL"/>
            </a:br>
            <a:br>
              <a:rPr lang="nl-NL"/>
            </a:br>
            <a:br>
              <a:rPr lang="nl-NL"/>
            </a:br>
            <a:endParaRPr lang="nl-NL"/>
          </a:p>
          <a:p>
            <a:endParaRPr lang="nl-NL"/>
          </a:p>
        </p:txBody>
      </p:sp>
      <p:sp>
        <p:nvSpPr>
          <p:cNvPr id="4" name="Tijdelijke aanduiding voor dianummer 3"/>
          <p:cNvSpPr>
            <a:spLocks noGrp="1"/>
          </p:cNvSpPr>
          <p:nvPr>
            <p:ph type="sldNum" sz="quarter" idx="5"/>
          </p:nvPr>
        </p:nvSpPr>
        <p:spPr/>
        <p:txBody>
          <a:bodyPr/>
          <a:lstStyle/>
          <a:p>
            <a:fld id="{B8D4F6D1-EB38-45AF-807D-C2657307822F}" type="slidenum">
              <a:rPr lang="nl-NL" smtClean="0"/>
              <a:t>5</a:t>
            </a:fld>
            <a:endParaRPr lang="nl-NL"/>
          </a:p>
        </p:txBody>
      </p:sp>
    </p:spTree>
    <p:extLst>
      <p:ext uri="{BB962C8B-B14F-4D97-AF65-F5344CB8AC3E}">
        <p14:creationId xmlns:p14="http://schemas.microsoft.com/office/powerpoint/2010/main" val="2131302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a:t>Wat heeft je kind aan gezond eten?</a:t>
            </a:r>
          </a:p>
          <a:p>
            <a:pPr>
              <a:buNone/>
            </a:pPr>
            <a:r>
              <a:rPr lang="nl-NL" b="0"/>
              <a:t>Gezond eten is belangrijk voor iedereen, maar zeker voor kinderen.</a:t>
            </a:r>
            <a:br>
              <a:rPr lang="nl-NL" b="0"/>
            </a:br>
            <a:r>
              <a:rPr lang="nl-NL" b="0"/>
              <a:t>Een kind dat gezond eet:</a:t>
            </a:r>
          </a:p>
          <a:p>
            <a:pPr marL="179487" indent="-179487">
              <a:buFont typeface="Arial" panose="020B0604020202020204" pitchFamily="34" charset="0"/>
              <a:buChar char="•"/>
            </a:pPr>
            <a:r>
              <a:rPr lang="nl-NL" b="0"/>
              <a:t>Heeft vaak meer energie</a:t>
            </a:r>
          </a:p>
          <a:p>
            <a:pPr marL="179487" indent="-179487">
              <a:buFont typeface="Arial" panose="020B0604020202020204" pitchFamily="34" charset="0"/>
              <a:buChar char="•"/>
            </a:pPr>
            <a:r>
              <a:rPr lang="nl-NL" b="0"/>
              <a:t>Voelt zich beter/lekkerder in zijn vel</a:t>
            </a:r>
          </a:p>
          <a:p>
            <a:pPr marL="179487" indent="-179487">
              <a:buFont typeface="Arial" panose="020B0604020202020204" pitchFamily="34" charset="0"/>
              <a:buChar char="•"/>
            </a:pPr>
            <a:r>
              <a:rPr lang="nl-NL" b="0"/>
              <a:t>Kan zich beter concentreren op school. Zo zien we uit onderzoek bijvoorbeeld dat kinderen die gezond eten en bewegen op school beter kunnen rekenen.</a:t>
            </a:r>
          </a:p>
          <a:p>
            <a:pPr marL="179487" marR="0" lvl="0" indent="-17948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0"/>
              <a:t>Leert gezonde gewoontes. Het is makkelijker om dingen goed aan te leren dan om weer af te leren. Dat is een hele goede basis voor later. </a:t>
            </a:r>
          </a:p>
          <a:p>
            <a:pPr marL="179487" indent="-179487">
              <a:buFont typeface="Arial" panose="020B0604020202020204" pitchFamily="34" charset="0"/>
              <a:buChar char="•"/>
            </a:pPr>
            <a:endParaRPr lang="nl-NL" b="0"/>
          </a:p>
          <a:p>
            <a:pPr marL="0" indent="0">
              <a:buFont typeface="Arial" panose="020B0604020202020204" pitchFamily="34" charset="0"/>
              <a:buNone/>
            </a:pPr>
            <a:r>
              <a:rPr lang="nl-NL" sz="1200" b="0" i="0" kern="1200">
                <a:solidFill>
                  <a:schemeClr val="tx1"/>
                </a:solidFill>
                <a:effectLst/>
                <a:latin typeface="+mn-lt"/>
                <a:ea typeface="+mn-ea"/>
                <a:cs typeface="+mn-cs"/>
              </a:rPr>
              <a:t>Uit wetenschappelijk onderzoek blijkt dat kinderen die op jonge leeftijd gezonde eetgewoonten aanleren en die meenemen naar hun volwassen leven, later minder kans hebben op gezondheidsproblemen, zoals overgewicht en diabetes type 2. Door aandacht te besteden aan gezonde voeding op school, kunnen we samen het voedingspatroon van kinderen verbeteren. En dat is belangrijk, want uit recente cijfers blijkt dat 12% van de 4- tot 12-jarigen al overgewicht heeft. (CBS, 2026). </a:t>
            </a:r>
            <a:endParaRPr lang="nl-NL" b="0"/>
          </a:p>
          <a:p>
            <a:endParaRPr lang="nl-NL"/>
          </a:p>
        </p:txBody>
      </p:sp>
      <p:sp>
        <p:nvSpPr>
          <p:cNvPr id="4" name="Tijdelijke aanduiding voor dianummer 3"/>
          <p:cNvSpPr>
            <a:spLocks noGrp="1"/>
          </p:cNvSpPr>
          <p:nvPr>
            <p:ph type="sldNum" sz="quarter" idx="5"/>
          </p:nvPr>
        </p:nvSpPr>
        <p:spPr/>
        <p:txBody>
          <a:bodyPr/>
          <a:lstStyle/>
          <a:p>
            <a:fld id="{B8D4F6D1-EB38-45AF-807D-C2657307822F}" type="slidenum">
              <a:rPr lang="nl-NL" smtClean="0"/>
              <a:t>19</a:t>
            </a:fld>
            <a:endParaRPr lang="nl-NL"/>
          </a:p>
        </p:txBody>
      </p:sp>
    </p:spTree>
    <p:extLst>
      <p:ext uri="{BB962C8B-B14F-4D97-AF65-F5344CB8AC3E}">
        <p14:creationId xmlns:p14="http://schemas.microsoft.com/office/powerpoint/2010/main" val="2234707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57265">
              <a:defRPr/>
            </a:pPr>
            <a:r>
              <a:rPr lang="nl-NL"/>
              <a:t>Wat kun je je kind meegeven in de broodtrommel? </a:t>
            </a:r>
          </a:p>
          <a:p>
            <a:pPr defTabSz="957265">
              <a:defRPr/>
            </a:pPr>
            <a:r>
              <a:rPr lang="nl-NL"/>
              <a:t>Een bruine of volkoren boterham of volkoren </a:t>
            </a:r>
            <a:r>
              <a:rPr lang="nl-NL" err="1"/>
              <a:t>wrap</a:t>
            </a:r>
            <a:r>
              <a:rPr lang="nl-NL"/>
              <a:t> met gezond broodbeleg kun je elke dag meegeven. Gezonde opties om op het brood te doen zijn: 100% pindakaas, een eitje (gekookt of gebakken), </a:t>
            </a:r>
            <a:r>
              <a:rPr lang="nl-NL" err="1"/>
              <a:t>hummus</a:t>
            </a:r>
            <a:r>
              <a:rPr lang="nl-NL"/>
              <a:t>, baba </a:t>
            </a:r>
            <a:r>
              <a:rPr lang="nl-NL" err="1"/>
              <a:t>ganoush</a:t>
            </a:r>
            <a:r>
              <a:rPr lang="nl-NL"/>
              <a:t>, </a:t>
            </a:r>
            <a:r>
              <a:rPr lang="nl-NL" err="1"/>
              <a:t>muhammara</a:t>
            </a:r>
            <a:r>
              <a:rPr lang="nl-NL"/>
              <a:t> en kaas. Daarnaast kun je op het brood nog wat groente doen, bijv. plakjes komkommer. Maar dit kan natuurlijk ook los in de broodtrommel erbij. Dan heeft je kind in ieder geval al wat groente binnen. Op de </a:t>
            </a:r>
            <a:r>
              <a:rPr lang="nl-NL" err="1"/>
              <a:t>wrap</a:t>
            </a:r>
            <a:r>
              <a:rPr lang="nl-NL"/>
              <a:t> kun je zuivelspread of </a:t>
            </a:r>
            <a:r>
              <a:rPr lang="nl-NL" err="1"/>
              <a:t>hummus</a:t>
            </a:r>
            <a:r>
              <a:rPr lang="nl-NL"/>
              <a:t> doen met bijv. wat komkommer of paprika. </a:t>
            </a:r>
          </a:p>
          <a:p>
            <a:pPr defTabSz="957265">
              <a:defRPr/>
            </a:pPr>
            <a:br>
              <a:rPr lang="nl-NL"/>
            </a:br>
            <a:r>
              <a:rPr lang="nl-NL"/>
              <a:t>En hoe zit het met zoet broodbeleg? Of een plakje vleeswaren? Je kunt naast het gezonde broodbeleg ook elke dag 1 boterham beleggen met iets anders. Je kunt dan denken aan </a:t>
            </a:r>
            <a:r>
              <a:rPr lang="nl-NL" sz="1300">
                <a:solidFill>
                  <a:srgbClr val="000000"/>
                </a:solidFill>
                <a:latin typeface="Bierstadt-Regular"/>
              </a:rPr>
              <a:t>jam, appelstroop, kipfilet, hagelslag of honing. Het is beter als niet elke boterham dit beleg heeft, want er zit vaak veel suiker, zout of vet in.</a:t>
            </a:r>
          </a:p>
          <a:p>
            <a:pPr defTabSz="957265">
              <a:defRPr/>
            </a:pPr>
            <a:br>
              <a:rPr lang="nl-NL" sz="1300">
                <a:solidFill>
                  <a:srgbClr val="000000"/>
                </a:solidFill>
                <a:latin typeface="Bierstadt-Regular"/>
              </a:rPr>
            </a:br>
            <a:r>
              <a:rPr lang="nl-NL" sz="1300">
                <a:solidFill>
                  <a:srgbClr val="000000"/>
                </a:solidFill>
                <a:latin typeface="Bierstadt-Regular"/>
              </a:rPr>
              <a:t>Naast brood kun je je kind ook zeker wat anders meegeven als lunch. Denk bijvoorbeeld aan een volkoren pannenkoek met geraspte appel en kaneel of met pindakaas en banaan. Als je van de vorige dag nog wat over hebt waar groente in zit, dan kun je dat ook meegeven, als dit lekker is om koud op te eten. Bijvoorbeeld volkoren couscous met groente. Dat scheelt je ook wat tijd. </a:t>
            </a:r>
          </a:p>
          <a:p>
            <a:pPr defTabSz="957265">
              <a:defRPr/>
            </a:pPr>
            <a:endParaRPr lang="nl-NL" sz="1300">
              <a:solidFill>
                <a:srgbClr val="000000"/>
              </a:solidFill>
              <a:latin typeface="Bierstadt-Regular"/>
            </a:endParaRPr>
          </a:p>
          <a:p>
            <a:pPr defTabSz="957265">
              <a:defRPr/>
            </a:pPr>
            <a:endParaRPr lang="nl-NL" sz="1300">
              <a:solidFill>
                <a:srgbClr val="000000"/>
              </a:solidFill>
              <a:latin typeface="Bierstadt-Regular"/>
            </a:endParaRPr>
          </a:p>
          <a:p>
            <a:endParaRPr lang="nl-NL"/>
          </a:p>
        </p:txBody>
      </p:sp>
      <p:sp>
        <p:nvSpPr>
          <p:cNvPr id="4" name="Tijdelijke aanduiding voor dianummer 3"/>
          <p:cNvSpPr>
            <a:spLocks noGrp="1"/>
          </p:cNvSpPr>
          <p:nvPr>
            <p:ph type="sldNum" sz="quarter" idx="5"/>
          </p:nvPr>
        </p:nvSpPr>
        <p:spPr/>
        <p:txBody>
          <a:bodyPr/>
          <a:lstStyle/>
          <a:p>
            <a:fld id="{B8D4F6D1-EB38-45AF-807D-C2657307822F}" type="slidenum">
              <a:rPr lang="nl-NL" smtClean="0"/>
              <a:t>7</a:t>
            </a:fld>
            <a:endParaRPr lang="nl-NL"/>
          </a:p>
        </p:txBody>
      </p:sp>
    </p:spTree>
    <p:extLst>
      <p:ext uri="{BB962C8B-B14F-4D97-AF65-F5344CB8AC3E}">
        <p14:creationId xmlns:p14="http://schemas.microsoft.com/office/powerpoint/2010/main" val="3363897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Ongezonde snacks, zoals een croissant, koek of snoep. Deze zijn erg vet en bevatten geen goede voedingstoffen.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Wit brood. Een kind zit veel langer vol van een bruine of volkoren boterham. Lastig? Begin eens met een dubbele boterham van een witte en een bruine boterham en schuif langzaam op naar vaker bruin of volkoren brood.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pPr>
              <a:defRPr/>
            </a:pPr>
            <a:r>
              <a:rPr lang="nl-NL"/>
              <a:t>En hoe zit het met zoet broodbeleg? Of een plakje vleeswaren? Je kunt naast het gezonde broodbeleg ook elke dag 1 boterham beleggen met iets anders. Je kunt dan denken aan jam, appelstroop, kipfilet, hagelslag of honing. Het is beter als niet elke boterham dit beleg heeft, want er zit vaak veel suiker, zout of vet in.</a:t>
            </a:r>
          </a:p>
          <a:p>
            <a:pPr marL="0" marR="0" lvl="0" indent="0" algn="l" defTabSz="914400">
              <a:lnSpc>
                <a:spcPct val="100000"/>
              </a:lnSpc>
              <a:spcBef>
                <a:spcPts val="0"/>
              </a:spcBef>
              <a:spcAft>
                <a:spcPts val="0"/>
              </a:spcAft>
              <a:buClrTx/>
              <a:buSzTx/>
              <a:buFontTx/>
              <a:buNone/>
              <a:tabLst/>
              <a:defRPr/>
            </a:pPr>
            <a:endParaRPr lang="nl-NL"/>
          </a:p>
          <a:p>
            <a:endParaRPr lang="nl-NL"/>
          </a:p>
          <a:p>
            <a:endParaRPr lang="nl-NL"/>
          </a:p>
          <a:p>
            <a:endParaRPr lang="nl-NL"/>
          </a:p>
        </p:txBody>
      </p:sp>
      <p:sp>
        <p:nvSpPr>
          <p:cNvPr id="4" name="Tijdelijke aanduiding voor dianummer 3"/>
          <p:cNvSpPr>
            <a:spLocks noGrp="1"/>
          </p:cNvSpPr>
          <p:nvPr>
            <p:ph type="sldNum" sz="quarter" idx="5"/>
          </p:nvPr>
        </p:nvSpPr>
        <p:spPr/>
        <p:txBody>
          <a:bodyPr/>
          <a:lstStyle/>
          <a:p>
            <a:fld id="{B8D4F6D1-EB38-45AF-807D-C2657307822F}" type="slidenum">
              <a:rPr lang="nl-NL" smtClean="0"/>
              <a:t>8</a:t>
            </a:fld>
            <a:endParaRPr lang="nl-NL"/>
          </a:p>
        </p:txBody>
      </p:sp>
    </p:spTree>
    <p:extLst>
      <p:ext uri="{BB962C8B-B14F-4D97-AF65-F5344CB8AC3E}">
        <p14:creationId xmlns:p14="http://schemas.microsoft.com/office/powerpoint/2010/main" val="1697440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a:t>Hoe kun je nou stapjes in de goede richting zetten samen met je kind? </a:t>
            </a:r>
          </a:p>
          <a:p>
            <a:pPr marL="179487" indent="-179487">
              <a:buFontTx/>
              <a:buChar char="-"/>
            </a:pPr>
            <a:r>
              <a:rPr lang="nl-NL"/>
              <a:t>Als je kind het liefst een witte boterham eet, kun je kijken of je dat langzaam kunt vervangen voor bruin of volkoren. Bijvoorbeeld door eerst een dubbele boterham te maken met aan één kant wit, andere kant bruin of volkoren. </a:t>
            </a:r>
          </a:p>
          <a:p>
            <a:pPr marL="179487" indent="-179487">
              <a:buFontTx/>
              <a:buChar char="-"/>
            </a:pPr>
            <a:r>
              <a:rPr lang="nl-NL"/>
              <a:t>Je hebt ook heel licht bruin volkoren. Je kunt dat even zoeken in de supermarkt. Zoals Louise al zei staat het op de verpakking als het volkoren is. Het hoeft echt niet met allemaal pitjes of zaadjes. Veel kinderen vinden dat niet zo lekker. Zo kun je het rustig opbouwen.</a:t>
            </a:r>
          </a:p>
          <a:p>
            <a:endParaRPr lang="nl-NL"/>
          </a:p>
        </p:txBody>
      </p:sp>
      <p:sp>
        <p:nvSpPr>
          <p:cNvPr id="4" name="Tijdelijke aanduiding voor dianummer 3"/>
          <p:cNvSpPr>
            <a:spLocks noGrp="1"/>
          </p:cNvSpPr>
          <p:nvPr>
            <p:ph type="sldNum" sz="quarter" idx="5"/>
          </p:nvPr>
        </p:nvSpPr>
        <p:spPr/>
        <p:txBody>
          <a:bodyPr/>
          <a:lstStyle/>
          <a:p>
            <a:fld id="{B8D4F6D1-EB38-45AF-807D-C2657307822F}" type="slidenum">
              <a:rPr lang="nl-NL" smtClean="0"/>
              <a:t>9</a:t>
            </a:fld>
            <a:endParaRPr lang="nl-NL"/>
          </a:p>
        </p:txBody>
      </p:sp>
    </p:spTree>
    <p:extLst>
      <p:ext uri="{BB962C8B-B14F-4D97-AF65-F5344CB8AC3E}">
        <p14:creationId xmlns:p14="http://schemas.microsoft.com/office/powerpoint/2010/main" val="3325436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Dit zou ook een stap kunnen zijn. Van chocopasta, eerst naar hagelslag, want dat is toch een stukje gezonder. En dan de stap naar pindakaas. </a:t>
            </a:r>
          </a:p>
          <a:p>
            <a:endParaRPr lang="nl-NL"/>
          </a:p>
        </p:txBody>
      </p:sp>
      <p:sp>
        <p:nvSpPr>
          <p:cNvPr id="4" name="Tijdelijke aanduiding voor dianummer 3"/>
          <p:cNvSpPr>
            <a:spLocks noGrp="1"/>
          </p:cNvSpPr>
          <p:nvPr>
            <p:ph type="sldNum" sz="quarter" idx="5"/>
          </p:nvPr>
        </p:nvSpPr>
        <p:spPr/>
        <p:txBody>
          <a:bodyPr/>
          <a:lstStyle/>
          <a:p>
            <a:fld id="{B8D4F6D1-EB38-45AF-807D-C2657307822F}" type="slidenum">
              <a:rPr lang="nl-NL" smtClean="0"/>
              <a:t>10</a:t>
            </a:fld>
            <a:endParaRPr lang="nl-NL"/>
          </a:p>
        </p:txBody>
      </p:sp>
    </p:spTree>
    <p:extLst>
      <p:ext uri="{BB962C8B-B14F-4D97-AF65-F5344CB8AC3E}">
        <p14:creationId xmlns:p14="http://schemas.microsoft.com/office/powerpoint/2010/main" val="2064843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Een stap kan ook zijn om iets gewoon minder vaak mee te geven. Bijvoorbeeld eerst deed je het elke dag, de volgende stap kan dan zijn om de dag. En de laatste stap kan dan zijn alleen in het weekend. </a:t>
            </a:r>
          </a:p>
          <a:p>
            <a:r>
              <a:rPr lang="nl-NL"/>
              <a:t>Dus je kunt op allerlei manieren stapjes zetten en elk stapje is evenveel waard! </a:t>
            </a:r>
          </a:p>
          <a:p>
            <a:endParaRPr lang="nl-NL"/>
          </a:p>
        </p:txBody>
      </p:sp>
      <p:sp>
        <p:nvSpPr>
          <p:cNvPr id="4" name="Tijdelijke aanduiding voor dianummer 3"/>
          <p:cNvSpPr>
            <a:spLocks noGrp="1"/>
          </p:cNvSpPr>
          <p:nvPr>
            <p:ph type="sldNum" sz="quarter" idx="5"/>
          </p:nvPr>
        </p:nvSpPr>
        <p:spPr/>
        <p:txBody>
          <a:bodyPr/>
          <a:lstStyle/>
          <a:p>
            <a:fld id="{B8D4F6D1-EB38-45AF-807D-C2657307822F}" type="slidenum">
              <a:rPr lang="nl-NL" smtClean="0"/>
              <a:t>11</a:t>
            </a:fld>
            <a:endParaRPr lang="nl-NL"/>
          </a:p>
        </p:txBody>
      </p:sp>
    </p:spTree>
    <p:extLst>
      <p:ext uri="{BB962C8B-B14F-4D97-AF65-F5344CB8AC3E}">
        <p14:creationId xmlns:p14="http://schemas.microsoft.com/office/powerpoint/2010/main" val="3759226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a:solidFill>
                  <a:srgbClr val="333333"/>
                </a:solidFill>
                <a:effectLst/>
                <a:latin typeface="Ubuntu" panose="020B0504030602030204" pitchFamily="34" charset="0"/>
              </a:rPr>
              <a:t>Wat is gezond drinken om mee te geven aan je kind? </a:t>
            </a:r>
          </a:p>
          <a:p>
            <a:pPr marL="171450" lvl="0" indent="-171450">
              <a:buFont typeface="Arial" panose="020B0604020202020204" pitchFamily="34" charset="0"/>
              <a:buChar char="•"/>
            </a:pPr>
            <a:r>
              <a:rPr lang="nl-NL" sz="1200" kern="1200">
                <a:solidFill>
                  <a:schemeClr val="tx1"/>
                </a:solidFill>
                <a:effectLst/>
                <a:latin typeface="+mn-lt"/>
                <a:ea typeface="+mn-ea"/>
                <a:cs typeface="+mn-cs"/>
              </a:rPr>
              <a:t>Kraanwater. </a:t>
            </a:r>
          </a:p>
          <a:p>
            <a:pPr marL="171450" lvl="0" indent="-171450">
              <a:buFont typeface="Arial" panose="020B0604020202020204" pitchFamily="34" charset="0"/>
              <a:buChar char="•"/>
            </a:pPr>
            <a:r>
              <a:rPr lang="nl-NL" sz="1200" kern="1200">
                <a:solidFill>
                  <a:schemeClr val="tx1"/>
                </a:solidFill>
                <a:effectLst/>
                <a:latin typeface="+mn-lt"/>
                <a:ea typeface="+mn-ea"/>
                <a:cs typeface="+mn-cs"/>
              </a:rPr>
              <a:t>Magere of halfvolle melk, kefir of karnemelk</a:t>
            </a:r>
          </a:p>
          <a:p>
            <a:pPr marL="171450" lvl="0" indent="-171450">
              <a:buFont typeface="Arial" panose="020B0604020202020204" pitchFamily="34" charset="0"/>
              <a:buChar char="•"/>
            </a:pPr>
            <a:r>
              <a:rPr lang="nl-NL" sz="1200" kern="1200">
                <a:solidFill>
                  <a:schemeClr val="tx1"/>
                </a:solidFill>
                <a:effectLst/>
                <a:latin typeface="+mn-lt"/>
                <a:ea typeface="+mn-ea"/>
                <a:cs typeface="+mn-cs"/>
              </a:rPr>
              <a:t>Magere of halfvolle drinkyoghurt zonder toegevoegd suiker (in een thermosfles om koel te houden).</a:t>
            </a:r>
          </a:p>
          <a:p>
            <a:pPr marL="171450" lvl="0" indent="-171450">
              <a:buFont typeface="Arial" panose="020B0604020202020204" pitchFamily="34" charset="0"/>
              <a:buChar char="•"/>
            </a:pPr>
            <a:r>
              <a:rPr lang="nl-NL" sz="1200" kern="1200">
                <a:solidFill>
                  <a:schemeClr val="tx1"/>
                </a:solidFill>
                <a:effectLst/>
                <a:latin typeface="+mn-lt"/>
                <a:ea typeface="+mn-ea"/>
                <a:cs typeface="+mn-cs"/>
              </a:rPr>
              <a:t>Sojadrink </a:t>
            </a:r>
            <a:r>
              <a:rPr lang="nl-NL" sz="1200" kern="1200" err="1">
                <a:solidFill>
                  <a:schemeClr val="tx1"/>
                </a:solidFill>
                <a:effectLst/>
                <a:latin typeface="+mn-lt"/>
                <a:ea typeface="+mn-ea"/>
                <a:cs typeface="+mn-cs"/>
              </a:rPr>
              <a:t>verrrijkt</a:t>
            </a:r>
            <a:r>
              <a:rPr lang="nl-NL" sz="1200" kern="1200">
                <a:solidFill>
                  <a:schemeClr val="tx1"/>
                </a:solidFill>
                <a:effectLst/>
                <a:latin typeface="+mn-lt"/>
                <a:ea typeface="+mn-ea"/>
                <a:cs typeface="+mn-cs"/>
              </a:rPr>
              <a:t> met B2, B12 en calcium</a:t>
            </a:r>
          </a:p>
          <a:p>
            <a:pPr marL="171450" indent="-171450">
              <a:buFont typeface="Arial" panose="020B0604020202020204" pitchFamily="34" charset="0"/>
              <a:buChar char="•"/>
            </a:pPr>
            <a:r>
              <a:rPr lang="nl-NL" sz="1200" kern="1200">
                <a:solidFill>
                  <a:schemeClr val="tx1"/>
                </a:solidFill>
                <a:effectLst/>
                <a:latin typeface="+mn-lt"/>
                <a:ea typeface="+mn-ea"/>
                <a:cs typeface="+mn-cs"/>
              </a:rPr>
              <a:t>(Lichte, lauwe) thee zonder suiker.</a:t>
            </a:r>
          </a:p>
          <a:p>
            <a:endParaRPr lang="nl-NL"/>
          </a:p>
          <a:p>
            <a:endParaRPr lang="nl-NL"/>
          </a:p>
        </p:txBody>
      </p:sp>
      <p:sp>
        <p:nvSpPr>
          <p:cNvPr id="4" name="Tijdelijke aanduiding voor dianummer 3"/>
          <p:cNvSpPr>
            <a:spLocks noGrp="1"/>
          </p:cNvSpPr>
          <p:nvPr>
            <p:ph type="sldNum" sz="quarter" idx="5"/>
          </p:nvPr>
        </p:nvSpPr>
        <p:spPr/>
        <p:txBody>
          <a:bodyPr/>
          <a:lstStyle/>
          <a:p>
            <a:fld id="{B8D4F6D1-EB38-45AF-807D-C2657307822F}" type="slidenum">
              <a:rPr lang="nl-NL" smtClean="0"/>
              <a:t>12</a:t>
            </a:fld>
            <a:endParaRPr lang="nl-NL"/>
          </a:p>
        </p:txBody>
      </p:sp>
    </p:spTree>
    <p:extLst>
      <p:ext uri="{BB962C8B-B14F-4D97-AF65-F5344CB8AC3E}">
        <p14:creationId xmlns:p14="http://schemas.microsoft.com/office/powerpoint/2010/main" val="3162095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57265">
              <a:defRPr/>
            </a:pPr>
            <a:r>
              <a:rPr lang="nl-NL"/>
              <a:t>Misschien houdt jouw kind wel erg van een van deze populaire drankjes mee, die je hier in beeld ziet. Maar hoeveel suiker zit daar nu eigenlijk in? Je ziet dat er onderling best wat verschillen zijn. </a:t>
            </a:r>
            <a:r>
              <a:rPr lang="nl-NL" b="0" i="0">
                <a:solidFill>
                  <a:srgbClr val="333333"/>
                </a:solidFill>
                <a:effectLst/>
                <a:latin typeface="Ubuntu" panose="020B0504030602030204" pitchFamily="34" charset="0"/>
              </a:rPr>
              <a:t>Als jouw kind nu vaak zoete dranken drinkt, dan zou je kunnen overwegen een variant te kiezen met minder suiker.</a:t>
            </a:r>
            <a:br>
              <a:rPr lang="nl-NL" b="0" i="0">
                <a:solidFill>
                  <a:srgbClr val="333333"/>
                </a:solidFill>
                <a:effectLst/>
                <a:latin typeface="Ubuntu" panose="020B0504030602030204" pitchFamily="34" charset="0"/>
              </a:rPr>
            </a:br>
            <a:endParaRPr lang="nl-NL"/>
          </a:p>
          <a:p>
            <a:pPr defTabSz="957265">
              <a:defRPr/>
            </a:pPr>
            <a:r>
              <a:rPr lang="nl-NL"/>
              <a:t>Vruchtensap (zoals sinaasappelsap of appelsap) heeft een gezond imago. In sap zitten wel wat vitamines, maar die krijgt je kind al genoeg binnen als hij fruit eet. Daarnaast zit je van het drinken van fruit minder snel vol dan wanneer je het eet. Dit komt omdat je niet hoeft te kauwen en het snel opdrinkt. Dat kan ervoor zorgen dat je kind ongemerkt veel suiker, en dus veel calorieën, binnenkrijgt, terwijl hij er niet vol van raakt. Als je kind fruit eet zit hij lang vol, en met drinken dus niet. </a:t>
            </a:r>
            <a:br>
              <a:rPr lang="nl-NL"/>
            </a:br>
            <a:endParaRPr lang="nl-NL"/>
          </a:p>
          <a:p>
            <a:pPr defTabSz="957265">
              <a:defRPr/>
            </a:pPr>
            <a:r>
              <a:rPr lang="nl-NL"/>
              <a:t>Light dranken bevatten geen/weinig calorieën. Alleen zitten er wel zuren in die niet goed zijn voor de tanden. Als je kind nu elke dag een zoet drankje met suiker meekrijgt zou je ervoor kunnen kiezen om in eerste instantie een light pakje mee te geven. </a:t>
            </a:r>
          </a:p>
          <a:p>
            <a:endParaRPr lang="nl-NL"/>
          </a:p>
        </p:txBody>
      </p:sp>
      <p:sp>
        <p:nvSpPr>
          <p:cNvPr id="4" name="Tijdelijke aanduiding voor dianummer 3"/>
          <p:cNvSpPr>
            <a:spLocks noGrp="1"/>
          </p:cNvSpPr>
          <p:nvPr>
            <p:ph type="sldNum" sz="quarter" idx="5"/>
          </p:nvPr>
        </p:nvSpPr>
        <p:spPr/>
        <p:txBody>
          <a:bodyPr/>
          <a:lstStyle/>
          <a:p>
            <a:fld id="{B8D4F6D1-EB38-45AF-807D-C2657307822F}" type="slidenum">
              <a:rPr lang="nl-NL" smtClean="0"/>
              <a:t>13</a:t>
            </a:fld>
            <a:endParaRPr lang="nl-NL"/>
          </a:p>
        </p:txBody>
      </p:sp>
    </p:spTree>
    <p:extLst>
      <p:ext uri="{BB962C8B-B14F-4D97-AF65-F5344CB8AC3E}">
        <p14:creationId xmlns:p14="http://schemas.microsoft.com/office/powerpoint/2010/main" val="3923772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EC2D2-7D3A-358A-6114-F571EBCDB17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56F85D6-F78F-E144-9BB0-15798F192BF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DAE432E-C4A9-88DA-FA15-BC151690855B}"/>
              </a:ext>
            </a:extLst>
          </p:cNvPr>
          <p:cNvSpPr>
            <a:spLocks noGrp="1"/>
          </p:cNvSpPr>
          <p:nvPr>
            <p:ph type="body" idx="1"/>
          </p:nvPr>
        </p:nvSpPr>
        <p:spPr/>
        <p:txBody>
          <a:bodyPr/>
          <a:lstStyle/>
          <a:p>
            <a:pPr marL="179487" indent="-179487">
              <a:buFontTx/>
              <a:buChar char="-"/>
            </a:pPr>
            <a:r>
              <a:rPr lang="nl-NL"/>
              <a:t>Gezond eten kan best duur zijn! En ongezond eten is vaak goedkoop.. Maar er zijn wel wat tips:</a:t>
            </a:r>
          </a:p>
          <a:p>
            <a:pPr marL="179487" indent="-179487">
              <a:buFontTx/>
              <a:buChar char="-"/>
            </a:pPr>
            <a:r>
              <a:rPr lang="nl-NL"/>
              <a:t>Veel van jullie weten vast dat je op de markt veel goedkoper groente en fruit kunt kopen. </a:t>
            </a:r>
          </a:p>
          <a:p>
            <a:pPr marL="179487" indent="-179487">
              <a:buFontTx/>
              <a:buChar char="-"/>
            </a:pPr>
            <a:r>
              <a:rPr lang="nl-NL"/>
              <a:t>Maar wat niet iedereen weet is dat </a:t>
            </a:r>
          </a:p>
          <a:p>
            <a:pPr marL="658119" lvl="1" indent="-179487">
              <a:buFontTx/>
              <a:buChar char="-"/>
            </a:pPr>
            <a:r>
              <a:rPr lang="nl-NL"/>
              <a:t>A-merk of huismerk even goed zijn: In Nederland moet al het eten aan hele strenge regels voldoen. Dat betekent dat huismerken net zo gezond zijn als A-merken. Eigenlijk betaal je dus alleen meer voor de verpakking en de marketing bij A-merken.  </a:t>
            </a:r>
          </a:p>
          <a:p>
            <a:pPr marL="1136752" lvl="2" indent="-179487">
              <a:buFontTx/>
              <a:buChar char="-"/>
            </a:pPr>
            <a:r>
              <a:rPr lang="nl-NL"/>
              <a:t>Voorbeeld pindakaas hier in beeld. Het A-merk is meer dan twee keer zo duur!! Ik vind zelf de 100% pindakaas van het Lidl huismerk het lekkerst. </a:t>
            </a:r>
          </a:p>
          <a:p>
            <a:pPr marL="658119" lvl="1" indent="-179487">
              <a:buFontTx/>
              <a:buChar char="-"/>
            </a:pPr>
            <a:r>
              <a:rPr lang="nl-NL"/>
              <a:t>Dat heb je ook met diepvries groente en fruit: het is even goed als vers groente en fruit (meteen ingevroren waardoor alle vitamines er nog in zitten). </a:t>
            </a:r>
          </a:p>
          <a:p>
            <a:pPr marL="658119" lvl="1" indent="-179487">
              <a:buFontTx/>
              <a:buChar char="-"/>
            </a:pPr>
            <a:r>
              <a:rPr lang="nl-NL"/>
              <a:t>Kaas: een blok kaas is goedkoper dan plakken per stuk. </a:t>
            </a:r>
          </a:p>
          <a:p>
            <a:pPr marL="658119" lvl="1" indent="-179487">
              <a:buFontTx/>
              <a:buChar char="-"/>
            </a:pPr>
            <a:r>
              <a:rPr lang="nl-NL"/>
              <a:t>Koop in een keer een heel brood </a:t>
            </a:r>
            <a:r>
              <a:rPr lang="nl-NL" err="1"/>
              <a:t>ipv</a:t>
            </a:r>
            <a:r>
              <a:rPr lang="nl-NL"/>
              <a:t> bolletjes of halve broden. Stop ze in de diepvries en haal er elke keer uit wat je nodig hebt. </a:t>
            </a:r>
          </a:p>
          <a:p>
            <a:pPr marL="0" indent="0">
              <a:buFontTx/>
              <a:buNone/>
            </a:pPr>
            <a:endParaRPr lang="nl-NL"/>
          </a:p>
          <a:p>
            <a:endParaRPr lang="nl-NL"/>
          </a:p>
          <a:p>
            <a:endParaRPr lang="nl-NL"/>
          </a:p>
        </p:txBody>
      </p:sp>
      <p:sp>
        <p:nvSpPr>
          <p:cNvPr id="4" name="Tijdelijke aanduiding voor dianummer 3">
            <a:extLst>
              <a:ext uri="{FF2B5EF4-FFF2-40B4-BE49-F238E27FC236}">
                <a16:creationId xmlns:a16="http://schemas.microsoft.com/office/drawing/2014/main" id="{67C8ECA2-C448-18AF-EB55-AD3864876FCB}"/>
              </a:ext>
            </a:extLst>
          </p:cNvPr>
          <p:cNvSpPr>
            <a:spLocks noGrp="1"/>
          </p:cNvSpPr>
          <p:nvPr>
            <p:ph type="sldNum" sz="quarter" idx="5"/>
          </p:nvPr>
        </p:nvSpPr>
        <p:spPr/>
        <p:txBody>
          <a:bodyPr/>
          <a:lstStyle/>
          <a:p>
            <a:fld id="{B8D4F6D1-EB38-45AF-807D-C2657307822F}" type="slidenum">
              <a:rPr lang="nl-NL" smtClean="0"/>
              <a:t>14</a:t>
            </a:fld>
            <a:endParaRPr lang="nl-NL"/>
          </a:p>
        </p:txBody>
      </p:sp>
    </p:spTree>
    <p:extLst>
      <p:ext uri="{BB962C8B-B14F-4D97-AF65-F5344CB8AC3E}">
        <p14:creationId xmlns:p14="http://schemas.microsoft.com/office/powerpoint/2010/main" val="1945438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5F4EE8-4ECB-83B0-D7E4-1FFE74F6E80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DD2D127-3B26-DCAA-8363-D1BB05289C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0DDD8F7-CD6B-4772-D9D9-B3C3667450DC}"/>
              </a:ext>
            </a:extLst>
          </p:cNvPr>
          <p:cNvSpPr>
            <a:spLocks noGrp="1"/>
          </p:cNvSpPr>
          <p:nvPr>
            <p:ph type="dt" sz="half" idx="10"/>
          </p:nvPr>
        </p:nvSpPr>
        <p:spPr/>
        <p:txBody>
          <a:bodyPr/>
          <a:lstStyle/>
          <a:p>
            <a:fld id="{06820B58-D996-4405-AEC0-7C7E897373B8}" type="datetimeFigureOut">
              <a:rPr lang="nl-NL" smtClean="0"/>
              <a:t>9-7-2026</a:t>
            </a:fld>
            <a:endParaRPr lang="nl-NL"/>
          </a:p>
        </p:txBody>
      </p:sp>
      <p:sp>
        <p:nvSpPr>
          <p:cNvPr id="5" name="Tijdelijke aanduiding voor voettekst 4">
            <a:extLst>
              <a:ext uri="{FF2B5EF4-FFF2-40B4-BE49-F238E27FC236}">
                <a16:creationId xmlns:a16="http://schemas.microsoft.com/office/drawing/2014/main" id="{49BBB241-6ED8-5902-5212-97E876C6866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32265B-AFA0-D5E2-3ACB-1C982F401CF4}"/>
              </a:ext>
            </a:extLst>
          </p:cNvPr>
          <p:cNvSpPr>
            <a:spLocks noGrp="1"/>
          </p:cNvSpPr>
          <p:nvPr>
            <p:ph type="sldNum" sz="quarter" idx="12"/>
          </p:nvPr>
        </p:nvSpPr>
        <p:spPr/>
        <p:txBody>
          <a:bodyPr/>
          <a:lstStyle/>
          <a:p>
            <a:fld id="{B5C4A727-C68D-4FBD-B0BA-432C103F032F}" type="slidenum">
              <a:rPr lang="nl-NL" smtClean="0"/>
              <a:t>‹nr.›</a:t>
            </a:fld>
            <a:endParaRPr lang="nl-NL"/>
          </a:p>
        </p:txBody>
      </p:sp>
    </p:spTree>
    <p:extLst>
      <p:ext uri="{BB962C8B-B14F-4D97-AF65-F5344CB8AC3E}">
        <p14:creationId xmlns:p14="http://schemas.microsoft.com/office/powerpoint/2010/main" val="790554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8BD2D-0140-F952-F06A-A840BDAA02E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2BD5C7D-C1E9-3608-D9A1-FA146A8AEDB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82B6E66-A257-2C73-900F-233A869CC539}"/>
              </a:ext>
            </a:extLst>
          </p:cNvPr>
          <p:cNvSpPr>
            <a:spLocks noGrp="1"/>
          </p:cNvSpPr>
          <p:nvPr>
            <p:ph type="dt" sz="half" idx="10"/>
          </p:nvPr>
        </p:nvSpPr>
        <p:spPr/>
        <p:txBody>
          <a:bodyPr/>
          <a:lstStyle/>
          <a:p>
            <a:fld id="{06820B58-D996-4405-AEC0-7C7E897373B8}" type="datetimeFigureOut">
              <a:rPr lang="nl-NL" smtClean="0"/>
              <a:t>9-7-2026</a:t>
            </a:fld>
            <a:endParaRPr lang="nl-NL"/>
          </a:p>
        </p:txBody>
      </p:sp>
      <p:sp>
        <p:nvSpPr>
          <p:cNvPr id="5" name="Tijdelijke aanduiding voor voettekst 4">
            <a:extLst>
              <a:ext uri="{FF2B5EF4-FFF2-40B4-BE49-F238E27FC236}">
                <a16:creationId xmlns:a16="http://schemas.microsoft.com/office/drawing/2014/main" id="{B8E50512-72A7-0289-D117-C4683137705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6F7BD2-4198-FEE1-0F53-7A045C2D58FE}"/>
              </a:ext>
            </a:extLst>
          </p:cNvPr>
          <p:cNvSpPr>
            <a:spLocks noGrp="1"/>
          </p:cNvSpPr>
          <p:nvPr>
            <p:ph type="sldNum" sz="quarter" idx="12"/>
          </p:nvPr>
        </p:nvSpPr>
        <p:spPr/>
        <p:txBody>
          <a:bodyPr/>
          <a:lstStyle/>
          <a:p>
            <a:fld id="{B5C4A727-C68D-4FBD-B0BA-432C103F032F}" type="slidenum">
              <a:rPr lang="nl-NL" smtClean="0"/>
              <a:t>‹nr.›</a:t>
            </a:fld>
            <a:endParaRPr lang="nl-NL"/>
          </a:p>
        </p:txBody>
      </p:sp>
    </p:spTree>
    <p:extLst>
      <p:ext uri="{BB962C8B-B14F-4D97-AF65-F5344CB8AC3E}">
        <p14:creationId xmlns:p14="http://schemas.microsoft.com/office/powerpoint/2010/main" val="1616174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44F6483-B88A-5B09-A8E5-D3C0660AD81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BD62101-4E19-3F96-0BF4-B040A29B14E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EC08D77-E691-6F2E-4FFC-A441255BBC88}"/>
              </a:ext>
            </a:extLst>
          </p:cNvPr>
          <p:cNvSpPr>
            <a:spLocks noGrp="1"/>
          </p:cNvSpPr>
          <p:nvPr>
            <p:ph type="dt" sz="half" idx="10"/>
          </p:nvPr>
        </p:nvSpPr>
        <p:spPr/>
        <p:txBody>
          <a:bodyPr/>
          <a:lstStyle/>
          <a:p>
            <a:fld id="{06820B58-D996-4405-AEC0-7C7E897373B8}" type="datetimeFigureOut">
              <a:rPr lang="nl-NL" smtClean="0"/>
              <a:t>9-7-2026</a:t>
            </a:fld>
            <a:endParaRPr lang="nl-NL"/>
          </a:p>
        </p:txBody>
      </p:sp>
      <p:sp>
        <p:nvSpPr>
          <p:cNvPr id="5" name="Tijdelijke aanduiding voor voettekst 4">
            <a:extLst>
              <a:ext uri="{FF2B5EF4-FFF2-40B4-BE49-F238E27FC236}">
                <a16:creationId xmlns:a16="http://schemas.microsoft.com/office/drawing/2014/main" id="{586DFC74-1B6B-4969-4FC7-BF41C1C852D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8703DD-02A6-BC30-98AC-194B6699E69C}"/>
              </a:ext>
            </a:extLst>
          </p:cNvPr>
          <p:cNvSpPr>
            <a:spLocks noGrp="1"/>
          </p:cNvSpPr>
          <p:nvPr>
            <p:ph type="sldNum" sz="quarter" idx="12"/>
          </p:nvPr>
        </p:nvSpPr>
        <p:spPr/>
        <p:txBody>
          <a:bodyPr/>
          <a:lstStyle/>
          <a:p>
            <a:fld id="{B5C4A727-C68D-4FBD-B0BA-432C103F032F}" type="slidenum">
              <a:rPr lang="nl-NL" smtClean="0"/>
              <a:t>‹nr.›</a:t>
            </a:fld>
            <a:endParaRPr lang="nl-NL"/>
          </a:p>
        </p:txBody>
      </p:sp>
    </p:spTree>
    <p:extLst>
      <p:ext uri="{BB962C8B-B14F-4D97-AF65-F5344CB8AC3E}">
        <p14:creationId xmlns:p14="http://schemas.microsoft.com/office/powerpoint/2010/main" val="2397704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854128-CAB4-04E5-AD5F-6F7DFF2C4EB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AFF9B7-58A9-AE84-7BC1-A4B97919433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B6C94D8-6632-01C6-DB3A-98E2A2CC33F6}"/>
              </a:ext>
            </a:extLst>
          </p:cNvPr>
          <p:cNvSpPr>
            <a:spLocks noGrp="1"/>
          </p:cNvSpPr>
          <p:nvPr>
            <p:ph type="dt" sz="half" idx="10"/>
          </p:nvPr>
        </p:nvSpPr>
        <p:spPr/>
        <p:txBody>
          <a:bodyPr/>
          <a:lstStyle/>
          <a:p>
            <a:fld id="{06820B58-D996-4405-AEC0-7C7E897373B8}" type="datetimeFigureOut">
              <a:rPr lang="nl-NL" smtClean="0"/>
              <a:t>9-7-2026</a:t>
            </a:fld>
            <a:endParaRPr lang="nl-NL"/>
          </a:p>
        </p:txBody>
      </p:sp>
      <p:sp>
        <p:nvSpPr>
          <p:cNvPr id="5" name="Tijdelijke aanduiding voor voettekst 4">
            <a:extLst>
              <a:ext uri="{FF2B5EF4-FFF2-40B4-BE49-F238E27FC236}">
                <a16:creationId xmlns:a16="http://schemas.microsoft.com/office/drawing/2014/main" id="{CB033CA5-C774-B1D0-59E7-70F77D37C1C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070880F-BE88-A5C0-8655-A08D7DAB8756}"/>
              </a:ext>
            </a:extLst>
          </p:cNvPr>
          <p:cNvSpPr>
            <a:spLocks noGrp="1"/>
          </p:cNvSpPr>
          <p:nvPr>
            <p:ph type="sldNum" sz="quarter" idx="12"/>
          </p:nvPr>
        </p:nvSpPr>
        <p:spPr/>
        <p:txBody>
          <a:bodyPr/>
          <a:lstStyle/>
          <a:p>
            <a:fld id="{B5C4A727-C68D-4FBD-B0BA-432C103F032F}" type="slidenum">
              <a:rPr lang="nl-NL" smtClean="0"/>
              <a:t>‹nr.›</a:t>
            </a:fld>
            <a:endParaRPr lang="nl-NL"/>
          </a:p>
        </p:txBody>
      </p:sp>
    </p:spTree>
    <p:extLst>
      <p:ext uri="{BB962C8B-B14F-4D97-AF65-F5344CB8AC3E}">
        <p14:creationId xmlns:p14="http://schemas.microsoft.com/office/powerpoint/2010/main" val="775234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FC3F72-B5DF-A272-C299-1FB2F27AB18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40E36E7-217E-B3EC-A665-76792ACDA94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DCD77CD-2ABC-D459-3759-4E4268D8B713}"/>
              </a:ext>
            </a:extLst>
          </p:cNvPr>
          <p:cNvSpPr>
            <a:spLocks noGrp="1"/>
          </p:cNvSpPr>
          <p:nvPr>
            <p:ph type="dt" sz="half" idx="10"/>
          </p:nvPr>
        </p:nvSpPr>
        <p:spPr/>
        <p:txBody>
          <a:bodyPr/>
          <a:lstStyle/>
          <a:p>
            <a:fld id="{06820B58-D996-4405-AEC0-7C7E897373B8}" type="datetimeFigureOut">
              <a:rPr lang="nl-NL" smtClean="0"/>
              <a:t>9-7-2026</a:t>
            </a:fld>
            <a:endParaRPr lang="nl-NL"/>
          </a:p>
        </p:txBody>
      </p:sp>
      <p:sp>
        <p:nvSpPr>
          <p:cNvPr id="5" name="Tijdelijke aanduiding voor voettekst 4">
            <a:extLst>
              <a:ext uri="{FF2B5EF4-FFF2-40B4-BE49-F238E27FC236}">
                <a16:creationId xmlns:a16="http://schemas.microsoft.com/office/drawing/2014/main" id="{A727C2C5-7A4F-5A17-927F-99A71C52B5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DFCB5D6-E780-959A-DBDC-5C628B45E205}"/>
              </a:ext>
            </a:extLst>
          </p:cNvPr>
          <p:cNvSpPr>
            <a:spLocks noGrp="1"/>
          </p:cNvSpPr>
          <p:nvPr>
            <p:ph type="sldNum" sz="quarter" idx="12"/>
          </p:nvPr>
        </p:nvSpPr>
        <p:spPr/>
        <p:txBody>
          <a:bodyPr/>
          <a:lstStyle/>
          <a:p>
            <a:fld id="{B5C4A727-C68D-4FBD-B0BA-432C103F032F}" type="slidenum">
              <a:rPr lang="nl-NL" smtClean="0"/>
              <a:t>‹nr.›</a:t>
            </a:fld>
            <a:endParaRPr lang="nl-NL"/>
          </a:p>
        </p:txBody>
      </p:sp>
    </p:spTree>
    <p:extLst>
      <p:ext uri="{BB962C8B-B14F-4D97-AF65-F5344CB8AC3E}">
        <p14:creationId xmlns:p14="http://schemas.microsoft.com/office/powerpoint/2010/main" val="2223373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B04FBF-91EC-D57B-E9AF-DF1EA3B549F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52B9620-DEB8-3AC9-8D8C-F54A4B10797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2938E45-30A8-0736-FC0C-CE24740A73C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5E071D8-0913-A701-175D-6A57FF66CA4C}"/>
              </a:ext>
            </a:extLst>
          </p:cNvPr>
          <p:cNvSpPr>
            <a:spLocks noGrp="1"/>
          </p:cNvSpPr>
          <p:nvPr>
            <p:ph type="dt" sz="half" idx="10"/>
          </p:nvPr>
        </p:nvSpPr>
        <p:spPr/>
        <p:txBody>
          <a:bodyPr/>
          <a:lstStyle/>
          <a:p>
            <a:fld id="{06820B58-D996-4405-AEC0-7C7E897373B8}" type="datetimeFigureOut">
              <a:rPr lang="nl-NL" smtClean="0"/>
              <a:t>9-7-2026</a:t>
            </a:fld>
            <a:endParaRPr lang="nl-NL"/>
          </a:p>
        </p:txBody>
      </p:sp>
      <p:sp>
        <p:nvSpPr>
          <p:cNvPr id="6" name="Tijdelijke aanduiding voor voettekst 5">
            <a:extLst>
              <a:ext uri="{FF2B5EF4-FFF2-40B4-BE49-F238E27FC236}">
                <a16:creationId xmlns:a16="http://schemas.microsoft.com/office/drawing/2014/main" id="{88EB7AFD-EA53-2AB8-AF12-21E0DE9AE3D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889CA95-E637-D13B-1F00-A86F88AD30CF}"/>
              </a:ext>
            </a:extLst>
          </p:cNvPr>
          <p:cNvSpPr>
            <a:spLocks noGrp="1"/>
          </p:cNvSpPr>
          <p:nvPr>
            <p:ph type="sldNum" sz="quarter" idx="12"/>
          </p:nvPr>
        </p:nvSpPr>
        <p:spPr/>
        <p:txBody>
          <a:bodyPr/>
          <a:lstStyle/>
          <a:p>
            <a:fld id="{B5C4A727-C68D-4FBD-B0BA-432C103F032F}" type="slidenum">
              <a:rPr lang="nl-NL" smtClean="0"/>
              <a:t>‹nr.›</a:t>
            </a:fld>
            <a:endParaRPr lang="nl-NL"/>
          </a:p>
        </p:txBody>
      </p:sp>
    </p:spTree>
    <p:extLst>
      <p:ext uri="{BB962C8B-B14F-4D97-AF65-F5344CB8AC3E}">
        <p14:creationId xmlns:p14="http://schemas.microsoft.com/office/powerpoint/2010/main" val="495293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CA892D-0B27-63C4-5DD8-CAE0D23A928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010E773-3DBC-89CE-D417-D0A206507B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2801393-A2F0-76A9-7145-51805DE14B0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28F5553-C5C8-3F71-DC8B-FB13F5B0E2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879E8C8-4C2A-D878-7F1D-A6C8B68991C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D1812CA-379D-4482-5C5E-D56BE0900D73}"/>
              </a:ext>
            </a:extLst>
          </p:cNvPr>
          <p:cNvSpPr>
            <a:spLocks noGrp="1"/>
          </p:cNvSpPr>
          <p:nvPr>
            <p:ph type="dt" sz="half" idx="10"/>
          </p:nvPr>
        </p:nvSpPr>
        <p:spPr/>
        <p:txBody>
          <a:bodyPr/>
          <a:lstStyle/>
          <a:p>
            <a:fld id="{06820B58-D996-4405-AEC0-7C7E897373B8}" type="datetimeFigureOut">
              <a:rPr lang="nl-NL" smtClean="0"/>
              <a:t>9-7-2026</a:t>
            </a:fld>
            <a:endParaRPr lang="nl-NL"/>
          </a:p>
        </p:txBody>
      </p:sp>
      <p:sp>
        <p:nvSpPr>
          <p:cNvPr id="8" name="Tijdelijke aanduiding voor voettekst 7">
            <a:extLst>
              <a:ext uri="{FF2B5EF4-FFF2-40B4-BE49-F238E27FC236}">
                <a16:creationId xmlns:a16="http://schemas.microsoft.com/office/drawing/2014/main" id="{8341D27F-4D5D-D92F-8954-8BA206F1B47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680BE3F-ECC1-014C-5DA2-13DED15D8469}"/>
              </a:ext>
            </a:extLst>
          </p:cNvPr>
          <p:cNvSpPr>
            <a:spLocks noGrp="1"/>
          </p:cNvSpPr>
          <p:nvPr>
            <p:ph type="sldNum" sz="quarter" idx="12"/>
          </p:nvPr>
        </p:nvSpPr>
        <p:spPr/>
        <p:txBody>
          <a:bodyPr/>
          <a:lstStyle/>
          <a:p>
            <a:fld id="{B5C4A727-C68D-4FBD-B0BA-432C103F032F}" type="slidenum">
              <a:rPr lang="nl-NL" smtClean="0"/>
              <a:t>‹nr.›</a:t>
            </a:fld>
            <a:endParaRPr lang="nl-NL"/>
          </a:p>
        </p:txBody>
      </p:sp>
    </p:spTree>
    <p:extLst>
      <p:ext uri="{BB962C8B-B14F-4D97-AF65-F5344CB8AC3E}">
        <p14:creationId xmlns:p14="http://schemas.microsoft.com/office/powerpoint/2010/main" val="1346618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CEF0D-DF51-2E8D-08EF-D804CE025ED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08C7A1B-FF74-C872-A0E3-25F6EDBB5002}"/>
              </a:ext>
            </a:extLst>
          </p:cNvPr>
          <p:cNvSpPr>
            <a:spLocks noGrp="1"/>
          </p:cNvSpPr>
          <p:nvPr>
            <p:ph type="dt" sz="half" idx="10"/>
          </p:nvPr>
        </p:nvSpPr>
        <p:spPr/>
        <p:txBody>
          <a:bodyPr/>
          <a:lstStyle/>
          <a:p>
            <a:fld id="{06820B58-D996-4405-AEC0-7C7E897373B8}" type="datetimeFigureOut">
              <a:rPr lang="nl-NL" smtClean="0"/>
              <a:t>9-7-2026</a:t>
            </a:fld>
            <a:endParaRPr lang="nl-NL"/>
          </a:p>
        </p:txBody>
      </p:sp>
      <p:sp>
        <p:nvSpPr>
          <p:cNvPr id="4" name="Tijdelijke aanduiding voor voettekst 3">
            <a:extLst>
              <a:ext uri="{FF2B5EF4-FFF2-40B4-BE49-F238E27FC236}">
                <a16:creationId xmlns:a16="http://schemas.microsoft.com/office/drawing/2014/main" id="{B9EC7380-5FB3-F813-F8B6-052454F4621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04AD325-DDFB-9EF0-BEAE-33AC60BDD7CD}"/>
              </a:ext>
            </a:extLst>
          </p:cNvPr>
          <p:cNvSpPr>
            <a:spLocks noGrp="1"/>
          </p:cNvSpPr>
          <p:nvPr>
            <p:ph type="sldNum" sz="quarter" idx="12"/>
          </p:nvPr>
        </p:nvSpPr>
        <p:spPr/>
        <p:txBody>
          <a:bodyPr/>
          <a:lstStyle/>
          <a:p>
            <a:fld id="{B5C4A727-C68D-4FBD-B0BA-432C103F032F}" type="slidenum">
              <a:rPr lang="nl-NL" smtClean="0"/>
              <a:t>‹nr.›</a:t>
            </a:fld>
            <a:endParaRPr lang="nl-NL"/>
          </a:p>
        </p:txBody>
      </p:sp>
    </p:spTree>
    <p:extLst>
      <p:ext uri="{BB962C8B-B14F-4D97-AF65-F5344CB8AC3E}">
        <p14:creationId xmlns:p14="http://schemas.microsoft.com/office/powerpoint/2010/main" val="3869473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E330CA9-25F8-1E72-115C-3DED26BAEE75}"/>
              </a:ext>
            </a:extLst>
          </p:cNvPr>
          <p:cNvSpPr>
            <a:spLocks noGrp="1"/>
          </p:cNvSpPr>
          <p:nvPr>
            <p:ph type="dt" sz="half" idx="10"/>
          </p:nvPr>
        </p:nvSpPr>
        <p:spPr/>
        <p:txBody>
          <a:bodyPr/>
          <a:lstStyle/>
          <a:p>
            <a:fld id="{06820B58-D996-4405-AEC0-7C7E897373B8}" type="datetimeFigureOut">
              <a:rPr lang="nl-NL" smtClean="0"/>
              <a:t>9-7-2026</a:t>
            </a:fld>
            <a:endParaRPr lang="nl-NL"/>
          </a:p>
        </p:txBody>
      </p:sp>
      <p:sp>
        <p:nvSpPr>
          <p:cNvPr id="3" name="Tijdelijke aanduiding voor voettekst 2">
            <a:extLst>
              <a:ext uri="{FF2B5EF4-FFF2-40B4-BE49-F238E27FC236}">
                <a16:creationId xmlns:a16="http://schemas.microsoft.com/office/drawing/2014/main" id="{2F22AB41-012B-9B34-FEA3-96E2D9ADE38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021E5AA-201D-CC6B-CCDD-4EC7D6023A8F}"/>
              </a:ext>
            </a:extLst>
          </p:cNvPr>
          <p:cNvSpPr>
            <a:spLocks noGrp="1"/>
          </p:cNvSpPr>
          <p:nvPr>
            <p:ph type="sldNum" sz="quarter" idx="12"/>
          </p:nvPr>
        </p:nvSpPr>
        <p:spPr/>
        <p:txBody>
          <a:bodyPr/>
          <a:lstStyle/>
          <a:p>
            <a:fld id="{B5C4A727-C68D-4FBD-B0BA-432C103F032F}" type="slidenum">
              <a:rPr lang="nl-NL" smtClean="0"/>
              <a:t>‹nr.›</a:t>
            </a:fld>
            <a:endParaRPr lang="nl-NL"/>
          </a:p>
        </p:txBody>
      </p:sp>
    </p:spTree>
    <p:extLst>
      <p:ext uri="{BB962C8B-B14F-4D97-AF65-F5344CB8AC3E}">
        <p14:creationId xmlns:p14="http://schemas.microsoft.com/office/powerpoint/2010/main" val="2838117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35CEC-A285-78C2-3CE5-47CA8669844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C15AC7B-EB61-BC53-D855-C6444BD65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087317E-077A-2DEB-D11E-15E428792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34F0E44-F83C-6F87-27FB-2CF9D4D01F12}"/>
              </a:ext>
            </a:extLst>
          </p:cNvPr>
          <p:cNvSpPr>
            <a:spLocks noGrp="1"/>
          </p:cNvSpPr>
          <p:nvPr>
            <p:ph type="dt" sz="half" idx="10"/>
          </p:nvPr>
        </p:nvSpPr>
        <p:spPr/>
        <p:txBody>
          <a:bodyPr/>
          <a:lstStyle/>
          <a:p>
            <a:fld id="{06820B58-D996-4405-AEC0-7C7E897373B8}" type="datetimeFigureOut">
              <a:rPr lang="nl-NL" smtClean="0"/>
              <a:t>9-7-2026</a:t>
            </a:fld>
            <a:endParaRPr lang="nl-NL"/>
          </a:p>
        </p:txBody>
      </p:sp>
      <p:sp>
        <p:nvSpPr>
          <p:cNvPr id="6" name="Tijdelijke aanduiding voor voettekst 5">
            <a:extLst>
              <a:ext uri="{FF2B5EF4-FFF2-40B4-BE49-F238E27FC236}">
                <a16:creationId xmlns:a16="http://schemas.microsoft.com/office/drawing/2014/main" id="{0BC83916-FF28-A849-2183-8CEF5466BCC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D775AD5-8F61-284F-5A8A-9B40C26BB956}"/>
              </a:ext>
            </a:extLst>
          </p:cNvPr>
          <p:cNvSpPr>
            <a:spLocks noGrp="1"/>
          </p:cNvSpPr>
          <p:nvPr>
            <p:ph type="sldNum" sz="quarter" idx="12"/>
          </p:nvPr>
        </p:nvSpPr>
        <p:spPr/>
        <p:txBody>
          <a:bodyPr/>
          <a:lstStyle/>
          <a:p>
            <a:fld id="{B5C4A727-C68D-4FBD-B0BA-432C103F032F}" type="slidenum">
              <a:rPr lang="nl-NL" smtClean="0"/>
              <a:t>‹nr.›</a:t>
            </a:fld>
            <a:endParaRPr lang="nl-NL"/>
          </a:p>
        </p:txBody>
      </p:sp>
    </p:spTree>
    <p:extLst>
      <p:ext uri="{BB962C8B-B14F-4D97-AF65-F5344CB8AC3E}">
        <p14:creationId xmlns:p14="http://schemas.microsoft.com/office/powerpoint/2010/main" val="1579476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EF8D5C-309B-08D6-9FED-4F526013156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015350F-FE13-8A35-6A89-B09F79760B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56BDD15-7820-A60D-CDB4-99BB3FB9E6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ECA44F9-DDF7-8DE8-C4F5-E3DB3BACEE3E}"/>
              </a:ext>
            </a:extLst>
          </p:cNvPr>
          <p:cNvSpPr>
            <a:spLocks noGrp="1"/>
          </p:cNvSpPr>
          <p:nvPr>
            <p:ph type="dt" sz="half" idx="10"/>
          </p:nvPr>
        </p:nvSpPr>
        <p:spPr/>
        <p:txBody>
          <a:bodyPr/>
          <a:lstStyle/>
          <a:p>
            <a:fld id="{06820B58-D996-4405-AEC0-7C7E897373B8}" type="datetimeFigureOut">
              <a:rPr lang="nl-NL" smtClean="0"/>
              <a:t>9-7-2026</a:t>
            </a:fld>
            <a:endParaRPr lang="nl-NL"/>
          </a:p>
        </p:txBody>
      </p:sp>
      <p:sp>
        <p:nvSpPr>
          <p:cNvPr id="6" name="Tijdelijke aanduiding voor voettekst 5">
            <a:extLst>
              <a:ext uri="{FF2B5EF4-FFF2-40B4-BE49-F238E27FC236}">
                <a16:creationId xmlns:a16="http://schemas.microsoft.com/office/drawing/2014/main" id="{92C25B82-18C4-5050-30F2-AAFDF54A466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7E74511-4C0A-2F91-6E21-17BA6F600D45}"/>
              </a:ext>
            </a:extLst>
          </p:cNvPr>
          <p:cNvSpPr>
            <a:spLocks noGrp="1"/>
          </p:cNvSpPr>
          <p:nvPr>
            <p:ph type="sldNum" sz="quarter" idx="12"/>
          </p:nvPr>
        </p:nvSpPr>
        <p:spPr/>
        <p:txBody>
          <a:bodyPr/>
          <a:lstStyle/>
          <a:p>
            <a:fld id="{B5C4A727-C68D-4FBD-B0BA-432C103F032F}" type="slidenum">
              <a:rPr lang="nl-NL" smtClean="0"/>
              <a:t>‹nr.›</a:t>
            </a:fld>
            <a:endParaRPr lang="nl-NL"/>
          </a:p>
        </p:txBody>
      </p:sp>
    </p:spTree>
    <p:extLst>
      <p:ext uri="{BB962C8B-B14F-4D97-AF65-F5344CB8AC3E}">
        <p14:creationId xmlns:p14="http://schemas.microsoft.com/office/powerpoint/2010/main" val="531079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CFF8B7F-061C-700D-10E9-7417BD238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6CC84C2-2D9D-50DE-0EB7-23F69244C7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7CDB144-292A-6671-4435-07D2F63EC9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820B58-D996-4405-AEC0-7C7E897373B8}" type="datetimeFigureOut">
              <a:rPr lang="nl-NL" smtClean="0"/>
              <a:t>9-7-2026</a:t>
            </a:fld>
            <a:endParaRPr lang="nl-NL"/>
          </a:p>
        </p:txBody>
      </p:sp>
      <p:sp>
        <p:nvSpPr>
          <p:cNvPr id="5" name="Tijdelijke aanduiding voor voettekst 4">
            <a:extLst>
              <a:ext uri="{FF2B5EF4-FFF2-40B4-BE49-F238E27FC236}">
                <a16:creationId xmlns:a16="http://schemas.microsoft.com/office/drawing/2014/main" id="{8EA3C309-6314-E1A9-FD4F-2CB6CE50C2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E63967AA-573F-9BAE-B81D-819110374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C4A727-C68D-4FBD-B0BA-432C103F032F}" type="slidenum">
              <a:rPr lang="nl-NL" smtClean="0"/>
              <a:t>‹nr.›</a:t>
            </a:fld>
            <a:endParaRPr lang="nl-NL"/>
          </a:p>
        </p:txBody>
      </p:sp>
    </p:spTree>
    <p:extLst>
      <p:ext uri="{BB962C8B-B14F-4D97-AF65-F5344CB8AC3E}">
        <p14:creationId xmlns:p14="http://schemas.microsoft.com/office/powerpoint/2010/main" val="1050033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8.sv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3" Type="http://schemas.microsoft.com/office/2018/10/relationships/comments" Target="../comments/modernComment_7FE4DBC8_2F6209A6.xml"/><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voedingscentrum.nl/trakteren" TargetMode="Externa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voedingscentrum.nl/kinderen4-1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voedingscentrum.nl/professionals/schijf-van-vijf/richtlijnen-schijf-van-vijf.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7FE4DBBB_B4E0FC25.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ijdelijke aanduiding voor afbeelding 16">
            <a:extLst>
              <a:ext uri="{FF2B5EF4-FFF2-40B4-BE49-F238E27FC236}">
                <a16:creationId xmlns:a16="http://schemas.microsoft.com/office/drawing/2014/main" id="{20FD46A7-715A-5EBB-E503-7105A2221B4C}"/>
              </a:ext>
            </a:extLst>
          </p:cNvPr>
          <p:cNvPicPr>
            <a:picLocks noChangeAspect="1"/>
          </p:cNvPicPr>
          <p:nvPr/>
        </p:nvPicPr>
        <p:blipFill>
          <a:blip r:embed="rId2" cstate="screen">
            <a:extLst>
              <a:ext uri="{28A0092B-C50C-407E-A947-70E740481C1C}">
                <a14:useLocalDpi xmlns:a14="http://schemas.microsoft.com/office/drawing/2010/main"/>
              </a:ext>
            </a:extLst>
          </a:blip>
          <a:srcRect t="3195" b="11577"/>
          <a:stretch>
            <a:fillRect/>
          </a:stretch>
        </p:blipFill>
        <p:spPr>
          <a:xfrm>
            <a:off x="-3047" y="10"/>
            <a:ext cx="12191999" cy="6857990"/>
          </a:xfrm>
          <a:prstGeom prst="rect">
            <a:avLst/>
          </a:prstGeom>
          <a:solidFill>
            <a:srgbClr val="FFFFFF">
              <a:lumMod val="95000"/>
            </a:srgbClr>
          </a:solidFill>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66B9B68-E647-115C-9C4D-168106D1BF86}"/>
              </a:ext>
            </a:extLst>
          </p:cNvPr>
          <p:cNvSpPr>
            <a:spLocks noGrp="1"/>
          </p:cNvSpPr>
          <p:nvPr>
            <p:ph type="ctrTitle"/>
          </p:nvPr>
        </p:nvSpPr>
        <p:spPr>
          <a:xfrm>
            <a:off x="1097280" y="2207602"/>
            <a:ext cx="9344942" cy="1692726"/>
          </a:xfrm>
          <a:solidFill>
            <a:schemeClr val="accent6"/>
          </a:solidFill>
          <a:effectLst>
            <a:outerShdw blurRad="50800" dist="38100" dir="2700000" algn="tl" rotWithShape="0">
              <a:prstClr val="black">
                <a:alpha val="40000"/>
              </a:prstClr>
            </a:outerShdw>
          </a:effectLst>
        </p:spPr>
        <p:txBody>
          <a:bodyPr>
            <a:normAutofit/>
          </a:bodyPr>
          <a:lstStyle/>
          <a:p>
            <a:r>
              <a:rPr lang="nl-NL" sz="5200" dirty="0">
                <a:solidFill>
                  <a:srgbClr val="FFFFFF"/>
                </a:solidFill>
              </a:rPr>
              <a:t>Welk eten en drinken geef je mee naar school? </a:t>
            </a:r>
          </a:p>
        </p:txBody>
      </p:sp>
      <p:sp>
        <p:nvSpPr>
          <p:cNvPr id="3" name="Ondertitel 2">
            <a:extLst>
              <a:ext uri="{FF2B5EF4-FFF2-40B4-BE49-F238E27FC236}">
                <a16:creationId xmlns:a16="http://schemas.microsoft.com/office/drawing/2014/main" id="{EC4AAAFA-FC16-FBFB-A440-9E7704263145}"/>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Informatie en tips over goed eten voor je kind</a:t>
            </a:r>
          </a:p>
        </p:txBody>
      </p:sp>
    </p:spTree>
    <p:extLst>
      <p:ext uri="{BB962C8B-B14F-4D97-AF65-F5344CB8AC3E}">
        <p14:creationId xmlns:p14="http://schemas.microsoft.com/office/powerpoint/2010/main" val="165959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41AE3-72C0-63CD-1621-693393FAE1EC}"/>
              </a:ext>
            </a:extLst>
          </p:cNvPr>
          <p:cNvSpPr>
            <a:spLocks noGrp="1"/>
          </p:cNvSpPr>
          <p:nvPr>
            <p:ph type="title"/>
          </p:nvPr>
        </p:nvSpPr>
        <p:spPr/>
        <p:txBody>
          <a:bodyPr/>
          <a:lstStyle/>
          <a:p>
            <a:r>
              <a:rPr lang="nl-NL" sz="4000">
                <a:solidFill>
                  <a:schemeClr val="accent6"/>
                </a:solidFill>
              </a:rPr>
              <a:t>Stap voor stap</a:t>
            </a:r>
          </a:p>
        </p:txBody>
      </p:sp>
      <p:sp>
        <p:nvSpPr>
          <p:cNvPr id="3" name="Tijdelijke aanduiding voor inhoud 2">
            <a:extLst>
              <a:ext uri="{FF2B5EF4-FFF2-40B4-BE49-F238E27FC236}">
                <a16:creationId xmlns:a16="http://schemas.microsoft.com/office/drawing/2014/main" id="{477B344F-7930-493A-D417-FD47E86DFA10}"/>
              </a:ext>
            </a:extLst>
          </p:cNvPr>
          <p:cNvSpPr>
            <a:spLocks noGrp="1"/>
          </p:cNvSpPr>
          <p:nvPr>
            <p:ph idx="1"/>
          </p:nvPr>
        </p:nvSpPr>
        <p:spPr/>
        <p:txBody>
          <a:bodyPr/>
          <a:lstStyle/>
          <a:p>
            <a:endParaRPr lang="nl-NL"/>
          </a:p>
        </p:txBody>
      </p:sp>
      <p:sp>
        <p:nvSpPr>
          <p:cNvPr id="4" name="Titel 1">
            <a:extLst>
              <a:ext uri="{FF2B5EF4-FFF2-40B4-BE49-F238E27FC236}">
                <a16:creationId xmlns:a16="http://schemas.microsoft.com/office/drawing/2014/main" id="{01D8B830-04ED-666C-3C75-93CEF81420A8}"/>
              </a:ext>
            </a:extLst>
          </p:cNvPr>
          <p:cNvSpPr txBox="1">
            <a:spLocks/>
          </p:cNvSpPr>
          <p:nvPr/>
        </p:nvSpPr>
        <p:spPr>
          <a:xfrm>
            <a:off x="422428" y="401905"/>
            <a:ext cx="10880053" cy="8716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a:p>
        </p:txBody>
      </p:sp>
      <p:pic>
        <p:nvPicPr>
          <p:cNvPr id="5" name="Tijdelijke aanduiding voor inhoud 4" descr="Afbeelding met brood, Snack, voedsel, bakwaren&#10;&#10;Door AI gegenereerde inhoud is mogelijk onjuist.">
            <a:extLst>
              <a:ext uri="{FF2B5EF4-FFF2-40B4-BE49-F238E27FC236}">
                <a16:creationId xmlns:a16="http://schemas.microsoft.com/office/drawing/2014/main" id="{F99E1D9A-BE53-1563-06ED-3B4A2099EA95}"/>
              </a:ext>
            </a:extLst>
          </p:cNvPr>
          <p:cNvPicPr>
            <a:picLocks noChangeAspect="1"/>
          </p:cNvPicPr>
          <p:nvPr/>
        </p:nvPicPr>
        <p:blipFill>
          <a:blip r:embed="rId3" cstate="screen">
            <a:extLst>
              <a:ext uri="{28A0092B-C50C-407E-A947-70E740481C1C}">
                <a14:useLocalDpi xmlns:a14="http://schemas.microsoft.com/office/drawing/2010/main"/>
              </a:ext>
            </a:extLst>
          </a:blip>
          <a:srcRect l="25436" r="17796"/>
          <a:stretch/>
        </p:blipFill>
        <p:spPr>
          <a:xfrm>
            <a:off x="8913988" y="2512194"/>
            <a:ext cx="1974198" cy="2318426"/>
          </a:xfrm>
          <a:prstGeom prst="rect">
            <a:avLst/>
          </a:prstGeom>
        </p:spPr>
      </p:pic>
      <p:pic>
        <p:nvPicPr>
          <p:cNvPr id="6" name="Afbeelding 5" descr="Afbeelding met voedsel, Snack, bakwaren, Gluten&#10;&#10;Door AI gegenereerde inhoud is mogelijk onjuist.">
            <a:extLst>
              <a:ext uri="{FF2B5EF4-FFF2-40B4-BE49-F238E27FC236}">
                <a16:creationId xmlns:a16="http://schemas.microsoft.com/office/drawing/2014/main" id="{364260FA-BA0B-7E6D-EEE3-FF86FE21C1BA}"/>
              </a:ext>
            </a:extLst>
          </p:cNvPr>
          <p:cNvPicPr>
            <a:picLocks noChangeAspect="1"/>
          </p:cNvPicPr>
          <p:nvPr/>
        </p:nvPicPr>
        <p:blipFill>
          <a:blip r:embed="rId4" cstate="screen">
            <a:extLst>
              <a:ext uri="{28A0092B-C50C-407E-A947-70E740481C1C}">
                <a14:useLocalDpi xmlns:a14="http://schemas.microsoft.com/office/drawing/2010/main"/>
              </a:ext>
            </a:extLst>
          </a:blip>
          <a:srcRect l="15030" t="8665" r="16904" b="8228"/>
          <a:stretch/>
        </p:blipFill>
        <p:spPr>
          <a:xfrm>
            <a:off x="4502287" y="1977797"/>
            <a:ext cx="3543637" cy="3089969"/>
          </a:xfrm>
          <a:prstGeom prst="rect">
            <a:avLst/>
          </a:prstGeom>
        </p:spPr>
      </p:pic>
      <p:pic>
        <p:nvPicPr>
          <p:cNvPr id="7" name="Graphic 6" descr="Lijn met pijl: Curve in wijzerzin silhouet">
            <a:extLst>
              <a:ext uri="{FF2B5EF4-FFF2-40B4-BE49-F238E27FC236}">
                <a16:creationId xmlns:a16="http://schemas.microsoft.com/office/drawing/2014/main" id="{3DF31789-D0BD-9F7C-4CE9-DA665D8EC92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6719837">
            <a:off x="6848481" y="1211122"/>
            <a:ext cx="1682459" cy="1682459"/>
          </a:xfrm>
          <a:prstGeom prst="rect">
            <a:avLst/>
          </a:prstGeom>
        </p:spPr>
      </p:pic>
      <p:pic>
        <p:nvPicPr>
          <p:cNvPr id="8" name="Afbeelding 7" descr="Afbeelding met nagerecht, voedsel, Snack, Cacaopoeder&#10;&#10;Door AI gegenereerde inhoud is mogelijk onjuist.">
            <a:extLst>
              <a:ext uri="{FF2B5EF4-FFF2-40B4-BE49-F238E27FC236}">
                <a16:creationId xmlns:a16="http://schemas.microsoft.com/office/drawing/2014/main" id="{ECC4D62E-08CB-A477-61A6-E8A62E692A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5223" y="1950355"/>
            <a:ext cx="4367063" cy="3117411"/>
          </a:xfrm>
          <a:prstGeom prst="rect">
            <a:avLst/>
          </a:prstGeom>
        </p:spPr>
      </p:pic>
      <p:pic>
        <p:nvPicPr>
          <p:cNvPr id="9" name="Graphic 8" descr="Lijn met pijl: Curve in wijzerzin silhouet">
            <a:extLst>
              <a:ext uri="{FF2B5EF4-FFF2-40B4-BE49-F238E27FC236}">
                <a16:creationId xmlns:a16="http://schemas.microsoft.com/office/drawing/2014/main" id="{66C9E09A-59B1-3A24-CFCF-C64A85B9EF7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6719837">
            <a:off x="3434038" y="1211122"/>
            <a:ext cx="1682459" cy="1682459"/>
          </a:xfrm>
          <a:prstGeom prst="rect">
            <a:avLst/>
          </a:prstGeom>
        </p:spPr>
      </p:pic>
    </p:spTree>
    <p:extLst>
      <p:ext uri="{BB962C8B-B14F-4D97-AF65-F5344CB8AC3E}">
        <p14:creationId xmlns:p14="http://schemas.microsoft.com/office/powerpoint/2010/main" val="2556991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CD7C6-20A6-DDE1-A2C3-9BBE633FE19E}"/>
              </a:ext>
            </a:extLst>
          </p:cNvPr>
          <p:cNvSpPr>
            <a:spLocks noGrp="1"/>
          </p:cNvSpPr>
          <p:nvPr>
            <p:ph type="title"/>
          </p:nvPr>
        </p:nvSpPr>
        <p:spPr/>
        <p:txBody>
          <a:bodyPr/>
          <a:lstStyle/>
          <a:p>
            <a:r>
              <a:rPr lang="nl-NL" sz="4000">
                <a:solidFill>
                  <a:schemeClr val="accent6"/>
                </a:solidFill>
              </a:rPr>
              <a:t>Stap voor stap</a:t>
            </a:r>
          </a:p>
        </p:txBody>
      </p:sp>
      <p:sp>
        <p:nvSpPr>
          <p:cNvPr id="3" name="Tijdelijke aanduiding voor inhoud 2">
            <a:extLst>
              <a:ext uri="{FF2B5EF4-FFF2-40B4-BE49-F238E27FC236}">
                <a16:creationId xmlns:a16="http://schemas.microsoft.com/office/drawing/2014/main" id="{0FE2AFBC-7A38-D7EB-1463-2DA234E29B92}"/>
              </a:ext>
            </a:extLst>
          </p:cNvPr>
          <p:cNvSpPr>
            <a:spLocks noGrp="1"/>
          </p:cNvSpPr>
          <p:nvPr>
            <p:ph idx="1"/>
          </p:nvPr>
        </p:nvSpPr>
        <p:spPr/>
        <p:txBody>
          <a:bodyPr/>
          <a:lstStyle/>
          <a:p>
            <a:endParaRPr lang="nl-NL"/>
          </a:p>
        </p:txBody>
      </p:sp>
      <p:pic>
        <p:nvPicPr>
          <p:cNvPr id="4" name="Tijdelijke aanduiding voor inhoud 8" descr="Agenda silhouet">
            <a:extLst>
              <a:ext uri="{FF2B5EF4-FFF2-40B4-BE49-F238E27FC236}">
                <a16:creationId xmlns:a16="http://schemas.microsoft.com/office/drawing/2014/main" id="{FAF76DC8-5ECC-D15D-356D-F570084D86E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435670" y="990927"/>
            <a:ext cx="3262242" cy="3262242"/>
          </a:xfrm>
          <a:prstGeom prst="rect">
            <a:avLst/>
          </a:prstGeom>
        </p:spPr>
      </p:pic>
      <p:sp>
        <p:nvSpPr>
          <p:cNvPr id="5" name="Tekstvak 4">
            <a:extLst>
              <a:ext uri="{FF2B5EF4-FFF2-40B4-BE49-F238E27FC236}">
                <a16:creationId xmlns:a16="http://schemas.microsoft.com/office/drawing/2014/main" id="{6C9140E0-BE71-972A-ECED-5FA3BAADAD4C}"/>
              </a:ext>
            </a:extLst>
          </p:cNvPr>
          <p:cNvSpPr txBox="1"/>
          <p:nvPr/>
        </p:nvSpPr>
        <p:spPr>
          <a:xfrm>
            <a:off x="8620494" y="4797174"/>
            <a:ext cx="3262243" cy="646331"/>
          </a:xfrm>
          <a:prstGeom prst="rect">
            <a:avLst/>
          </a:prstGeom>
          <a:noFill/>
        </p:spPr>
        <p:txBody>
          <a:bodyPr wrap="square">
            <a:spAutoFit/>
          </a:bodyPr>
          <a:lstStyle/>
          <a:p>
            <a:pPr marL="0" indent="0">
              <a:buNone/>
            </a:pPr>
            <a:r>
              <a:rPr lang="nl-NL" sz="3600"/>
              <a:t>In het weekend</a:t>
            </a:r>
          </a:p>
        </p:txBody>
      </p:sp>
      <p:sp>
        <p:nvSpPr>
          <p:cNvPr id="6" name="Tekstvak 5">
            <a:extLst>
              <a:ext uri="{FF2B5EF4-FFF2-40B4-BE49-F238E27FC236}">
                <a16:creationId xmlns:a16="http://schemas.microsoft.com/office/drawing/2014/main" id="{D9EEFDD1-4377-6F55-CC63-F99540FCE861}"/>
              </a:ext>
            </a:extLst>
          </p:cNvPr>
          <p:cNvSpPr txBox="1"/>
          <p:nvPr/>
        </p:nvSpPr>
        <p:spPr>
          <a:xfrm>
            <a:off x="733806" y="4797174"/>
            <a:ext cx="2387237" cy="646331"/>
          </a:xfrm>
          <a:prstGeom prst="rect">
            <a:avLst/>
          </a:prstGeom>
          <a:noFill/>
        </p:spPr>
        <p:txBody>
          <a:bodyPr wrap="square">
            <a:spAutoFit/>
          </a:bodyPr>
          <a:lstStyle/>
          <a:p>
            <a:pPr marL="0" indent="0">
              <a:buNone/>
            </a:pPr>
            <a:r>
              <a:rPr lang="nl-NL" sz="3600"/>
              <a:t>Elke dag </a:t>
            </a:r>
          </a:p>
        </p:txBody>
      </p:sp>
      <p:sp>
        <p:nvSpPr>
          <p:cNvPr id="7" name="Tekstvak 6">
            <a:extLst>
              <a:ext uri="{FF2B5EF4-FFF2-40B4-BE49-F238E27FC236}">
                <a16:creationId xmlns:a16="http://schemas.microsoft.com/office/drawing/2014/main" id="{CE095FE8-896D-DDCE-9BDA-762FC5EF80A4}"/>
              </a:ext>
            </a:extLst>
          </p:cNvPr>
          <p:cNvSpPr txBox="1"/>
          <p:nvPr/>
        </p:nvSpPr>
        <p:spPr>
          <a:xfrm>
            <a:off x="4530371" y="4819593"/>
            <a:ext cx="2387237" cy="646331"/>
          </a:xfrm>
          <a:prstGeom prst="rect">
            <a:avLst/>
          </a:prstGeom>
          <a:noFill/>
        </p:spPr>
        <p:txBody>
          <a:bodyPr wrap="square">
            <a:spAutoFit/>
          </a:bodyPr>
          <a:lstStyle/>
          <a:p>
            <a:pPr marL="0" indent="0">
              <a:buNone/>
            </a:pPr>
            <a:r>
              <a:rPr lang="nl-NL" sz="3600"/>
              <a:t>Om de dag</a:t>
            </a:r>
          </a:p>
        </p:txBody>
      </p:sp>
      <p:pic>
        <p:nvPicPr>
          <p:cNvPr id="8" name="Graphic 7" descr="Lijn met pijl: Curve in wijzerzin silhouet">
            <a:extLst>
              <a:ext uri="{FF2B5EF4-FFF2-40B4-BE49-F238E27FC236}">
                <a16:creationId xmlns:a16="http://schemas.microsoft.com/office/drawing/2014/main" id="{E8FB1C1C-1587-A0A2-720B-2B45B54F0FE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6719837">
            <a:off x="3127026" y="4391137"/>
            <a:ext cx="914400" cy="914400"/>
          </a:xfrm>
          <a:prstGeom prst="rect">
            <a:avLst/>
          </a:prstGeom>
        </p:spPr>
      </p:pic>
      <p:pic>
        <p:nvPicPr>
          <p:cNvPr id="9" name="Graphic 8" descr="Lijn met pijl: Curve in wijzerzin silhouet">
            <a:extLst>
              <a:ext uri="{FF2B5EF4-FFF2-40B4-BE49-F238E27FC236}">
                <a16:creationId xmlns:a16="http://schemas.microsoft.com/office/drawing/2014/main" id="{23C94649-C117-F4C8-9AE4-55FDAA962FC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6719837">
            <a:off x="7311852" y="4391136"/>
            <a:ext cx="914400" cy="914400"/>
          </a:xfrm>
          <a:prstGeom prst="rect">
            <a:avLst/>
          </a:prstGeom>
        </p:spPr>
      </p:pic>
    </p:spTree>
    <p:extLst>
      <p:ext uri="{BB962C8B-B14F-4D97-AF65-F5344CB8AC3E}">
        <p14:creationId xmlns:p14="http://schemas.microsoft.com/office/powerpoint/2010/main" val="2886971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6EFC0-9499-4517-7383-137F9FC51BCD}"/>
              </a:ext>
            </a:extLst>
          </p:cNvPr>
          <p:cNvSpPr>
            <a:spLocks noGrp="1"/>
          </p:cNvSpPr>
          <p:nvPr>
            <p:ph type="title"/>
          </p:nvPr>
        </p:nvSpPr>
        <p:spPr/>
        <p:txBody>
          <a:bodyPr/>
          <a:lstStyle/>
          <a:p>
            <a:r>
              <a:rPr lang="nl-NL" sz="4000">
                <a:solidFill>
                  <a:schemeClr val="accent6"/>
                </a:solidFill>
              </a:rPr>
              <a:t>Welk drinken geef je mee? </a:t>
            </a:r>
          </a:p>
        </p:txBody>
      </p:sp>
      <p:sp>
        <p:nvSpPr>
          <p:cNvPr id="5" name="Tijdelijke aanduiding voor inhoud 2">
            <a:extLst>
              <a:ext uri="{FF2B5EF4-FFF2-40B4-BE49-F238E27FC236}">
                <a16:creationId xmlns:a16="http://schemas.microsoft.com/office/drawing/2014/main" id="{F6A7C2D5-B18D-DFE0-F17D-DD37B1EF2FF9}"/>
              </a:ext>
            </a:extLst>
          </p:cNvPr>
          <p:cNvSpPr txBox="1">
            <a:spLocks/>
          </p:cNvSpPr>
          <p:nvPr/>
        </p:nvSpPr>
        <p:spPr>
          <a:xfrm>
            <a:off x="838200" y="1825625"/>
            <a:ext cx="10575252" cy="44119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3000">
              <a:solidFill>
                <a:srgbClr val="333333"/>
              </a:solidFill>
            </a:endParaRPr>
          </a:p>
          <a:p>
            <a:endParaRPr lang="nl-NL" sz="3000">
              <a:solidFill>
                <a:srgbClr val="333333"/>
              </a:solidFill>
            </a:endParaRPr>
          </a:p>
          <a:p>
            <a:endParaRPr lang="nl-NL" sz="3000">
              <a:solidFill>
                <a:srgbClr val="333333"/>
              </a:solidFill>
            </a:endParaRPr>
          </a:p>
          <a:p>
            <a:endParaRPr lang="nl-NL" sz="3000">
              <a:solidFill>
                <a:srgbClr val="333333"/>
              </a:solidFill>
            </a:endParaRPr>
          </a:p>
          <a:p>
            <a:endParaRPr lang="nl-NL" sz="3000">
              <a:solidFill>
                <a:srgbClr val="333333"/>
              </a:solidFill>
            </a:endParaRPr>
          </a:p>
          <a:p>
            <a:endParaRPr lang="nl-NL" sz="3000">
              <a:solidFill>
                <a:srgbClr val="333333"/>
              </a:solidFill>
            </a:endParaRPr>
          </a:p>
          <a:p>
            <a:endParaRPr lang="nl-NL" sz="3000">
              <a:solidFill>
                <a:srgbClr val="333333"/>
              </a:solidFill>
            </a:endParaRPr>
          </a:p>
          <a:p>
            <a:pPr marL="0" indent="0">
              <a:buNone/>
            </a:pPr>
            <a:r>
              <a:rPr lang="nl-NL" sz="3000">
                <a:solidFill>
                  <a:srgbClr val="333333"/>
                </a:solidFill>
              </a:rPr>
              <a:t>Weetje: je kind heeft 1-1,5 liter drinken nodig op een dag.</a:t>
            </a:r>
          </a:p>
          <a:p>
            <a:endParaRPr lang="nl-NL"/>
          </a:p>
        </p:txBody>
      </p:sp>
      <p:pic>
        <p:nvPicPr>
          <p:cNvPr id="6" name="Afbeelding 5" descr="Afbeelding met koffiebeker, Drinkgerei, Serveware, tafelgerei&#10;&#10;Automatisch gegenereerde beschrijving">
            <a:extLst>
              <a:ext uri="{FF2B5EF4-FFF2-40B4-BE49-F238E27FC236}">
                <a16:creationId xmlns:a16="http://schemas.microsoft.com/office/drawing/2014/main" id="{8F59577D-2A8E-A16E-61F6-173C37D8E2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12038" y="2001471"/>
            <a:ext cx="2030109" cy="2030109"/>
          </a:xfrm>
          <a:prstGeom prst="rect">
            <a:avLst/>
          </a:prstGeom>
        </p:spPr>
      </p:pic>
      <p:pic>
        <p:nvPicPr>
          <p:cNvPr id="7" name="Afbeelding 6">
            <a:extLst>
              <a:ext uri="{FF2B5EF4-FFF2-40B4-BE49-F238E27FC236}">
                <a16:creationId xmlns:a16="http://schemas.microsoft.com/office/drawing/2014/main" id="{55B171D0-A345-1001-6BB0-775B261550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9729" y="2001471"/>
            <a:ext cx="2610991" cy="2610991"/>
          </a:xfrm>
          <a:prstGeom prst="rect">
            <a:avLst/>
          </a:prstGeom>
        </p:spPr>
      </p:pic>
      <p:pic>
        <p:nvPicPr>
          <p:cNvPr id="8" name="Afbeelding 7" descr="Afbeelding met tekst, Frisdrank, kop, wegwerpbeker&#10;&#10;Automatisch gegenereerde beschrijving">
            <a:extLst>
              <a:ext uri="{FF2B5EF4-FFF2-40B4-BE49-F238E27FC236}">
                <a16:creationId xmlns:a16="http://schemas.microsoft.com/office/drawing/2014/main" id="{3719B944-7A9D-9568-7D1A-7EF08E6818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62449" y="2530341"/>
            <a:ext cx="2833059" cy="2833059"/>
          </a:xfrm>
          <a:prstGeom prst="rect">
            <a:avLst/>
          </a:prstGeom>
        </p:spPr>
      </p:pic>
    </p:spTree>
    <p:extLst>
      <p:ext uri="{BB962C8B-B14F-4D97-AF65-F5344CB8AC3E}">
        <p14:creationId xmlns:p14="http://schemas.microsoft.com/office/powerpoint/2010/main" val="2475122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59C46-FF19-FCAD-BC71-99C244504F57}"/>
              </a:ext>
            </a:extLst>
          </p:cNvPr>
          <p:cNvSpPr>
            <a:spLocks noGrp="1"/>
          </p:cNvSpPr>
          <p:nvPr>
            <p:ph type="title"/>
          </p:nvPr>
        </p:nvSpPr>
        <p:spPr/>
        <p:txBody>
          <a:bodyPr/>
          <a:lstStyle/>
          <a:p>
            <a:r>
              <a:rPr lang="nl-NL" sz="4000">
                <a:solidFill>
                  <a:schemeClr val="accent6"/>
                </a:solidFill>
              </a:rPr>
              <a:t>Suiker in populaire drankjes</a:t>
            </a:r>
          </a:p>
        </p:txBody>
      </p:sp>
      <p:pic>
        <p:nvPicPr>
          <p:cNvPr id="4" name="Picture 9">
            <a:extLst>
              <a:ext uri="{FF2B5EF4-FFF2-40B4-BE49-F238E27FC236}">
                <a16:creationId xmlns:a16="http://schemas.microsoft.com/office/drawing/2014/main" id="{159BB6FD-8F75-AD1A-9DA4-884BB7F906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4669" y="1529685"/>
            <a:ext cx="4023015" cy="4963190"/>
          </a:xfrm>
          <a:prstGeom prst="rect">
            <a:avLst/>
          </a:prstGeom>
        </p:spPr>
      </p:pic>
      <p:pic>
        <p:nvPicPr>
          <p:cNvPr id="5" name="Picture 10">
            <a:extLst>
              <a:ext uri="{FF2B5EF4-FFF2-40B4-BE49-F238E27FC236}">
                <a16:creationId xmlns:a16="http://schemas.microsoft.com/office/drawing/2014/main" id="{90C08A5C-8F08-27AD-D06D-781CE126A1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76131" y="1529685"/>
            <a:ext cx="3919471" cy="4963190"/>
          </a:xfrm>
          <a:prstGeom prst="rect">
            <a:avLst/>
          </a:prstGeom>
        </p:spPr>
      </p:pic>
    </p:spTree>
    <p:extLst>
      <p:ext uri="{BB962C8B-B14F-4D97-AF65-F5344CB8AC3E}">
        <p14:creationId xmlns:p14="http://schemas.microsoft.com/office/powerpoint/2010/main" val="3623054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4C07C-3849-A87F-E793-D50922D0177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800DC1F-5219-88C0-7941-9D3AE35488C0}"/>
              </a:ext>
            </a:extLst>
          </p:cNvPr>
          <p:cNvSpPr>
            <a:spLocks noGrp="1"/>
          </p:cNvSpPr>
          <p:nvPr>
            <p:ph type="title"/>
          </p:nvPr>
        </p:nvSpPr>
        <p:spPr/>
        <p:txBody>
          <a:bodyPr/>
          <a:lstStyle/>
          <a:p>
            <a:r>
              <a:rPr lang="nl-NL" sz="4000">
                <a:solidFill>
                  <a:schemeClr val="accent6"/>
                </a:solidFill>
              </a:rPr>
              <a:t>Goedkoper gezond eten</a:t>
            </a:r>
          </a:p>
        </p:txBody>
      </p:sp>
      <p:sp>
        <p:nvSpPr>
          <p:cNvPr id="26" name="Titel 1">
            <a:extLst>
              <a:ext uri="{FF2B5EF4-FFF2-40B4-BE49-F238E27FC236}">
                <a16:creationId xmlns:a16="http://schemas.microsoft.com/office/drawing/2014/main" id="{7B5C418A-8DB2-DB0C-2E9C-BB85A71DDEAF}"/>
              </a:ext>
            </a:extLst>
          </p:cNvPr>
          <p:cNvSpPr txBox="1">
            <a:spLocks/>
          </p:cNvSpPr>
          <p:nvPr/>
        </p:nvSpPr>
        <p:spPr>
          <a:xfrm>
            <a:off x="481110" y="373519"/>
            <a:ext cx="10880053" cy="8716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a:p>
        </p:txBody>
      </p:sp>
      <p:sp>
        <p:nvSpPr>
          <p:cNvPr id="6" name="Tijdelijke aanduiding voor inhoud 2">
            <a:extLst>
              <a:ext uri="{FF2B5EF4-FFF2-40B4-BE49-F238E27FC236}">
                <a16:creationId xmlns:a16="http://schemas.microsoft.com/office/drawing/2014/main" id="{3ADB246E-12BE-DA4F-E4F1-7948788CC9A9}"/>
              </a:ext>
            </a:extLst>
          </p:cNvPr>
          <p:cNvSpPr>
            <a:spLocks noGrp="1"/>
          </p:cNvSpPr>
          <p:nvPr>
            <p:ph idx="1"/>
          </p:nvPr>
        </p:nvSpPr>
        <p:spPr>
          <a:xfrm>
            <a:off x="838200" y="1832882"/>
            <a:ext cx="4165600" cy="4315053"/>
          </a:xfrm>
        </p:spPr>
        <p:txBody>
          <a:bodyPr vert="horz" lIns="91440" tIns="45720" rIns="91440" bIns="45720" rtlCol="0" anchor="t">
            <a:normAutofit/>
          </a:bodyPr>
          <a:lstStyle/>
          <a:p>
            <a:r>
              <a:rPr lang="nl-NL" sz="2400"/>
              <a:t>Huismerk i.p.v. A-merk</a:t>
            </a:r>
          </a:p>
          <a:p>
            <a:endParaRPr lang="nl-NL" sz="2400"/>
          </a:p>
          <a:p>
            <a:endParaRPr lang="nl-NL" sz="2400"/>
          </a:p>
          <a:p>
            <a:endParaRPr lang="nl-NL" sz="2400"/>
          </a:p>
          <a:p>
            <a:r>
              <a:rPr lang="nl-NL" sz="2400"/>
              <a:t>Diepvries i.p.v. vers </a:t>
            </a:r>
          </a:p>
          <a:p>
            <a:endParaRPr lang="nl-NL" sz="2400"/>
          </a:p>
          <a:p>
            <a:endParaRPr lang="nl-NL" sz="2400"/>
          </a:p>
          <a:p>
            <a:endParaRPr lang="nl-NL" sz="2400"/>
          </a:p>
          <a:p>
            <a:r>
              <a:rPr lang="nl-NL" sz="2400"/>
              <a:t>Grootverpakking </a:t>
            </a:r>
          </a:p>
        </p:txBody>
      </p:sp>
      <p:grpSp>
        <p:nvGrpSpPr>
          <p:cNvPr id="3" name="Group 2">
            <a:extLst>
              <a:ext uri="{FF2B5EF4-FFF2-40B4-BE49-F238E27FC236}">
                <a16:creationId xmlns:a16="http://schemas.microsoft.com/office/drawing/2014/main" id="{ED506BDA-37F3-A60C-C139-58A708FE9FFC}"/>
              </a:ext>
            </a:extLst>
          </p:cNvPr>
          <p:cNvGrpSpPr/>
          <p:nvPr/>
        </p:nvGrpSpPr>
        <p:grpSpPr>
          <a:xfrm>
            <a:off x="4225245" y="1399194"/>
            <a:ext cx="7068452" cy="5130448"/>
            <a:chOff x="4225245" y="1399194"/>
            <a:chExt cx="7068452" cy="5130448"/>
          </a:xfrm>
        </p:grpSpPr>
        <p:pic>
          <p:nvPicPr>
            <p:cNvPr id="28" name="Afbeelding 27">
              <a:extLst>
                <a:ext uri="{FF2B5EF4-FFF2-40B4-BE49-F238E27FC236}">
                  <a16:creationId xmlns:a16="http://schemas.microsoft.com/office/drawing/2014/main" id="{648CDE35-C8E4-1372-CF01-E173DA73DA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5270" y="1399194"/>
              <a:ext cx="878118" cy="1545403"/>
            </a:xfrm>
            <a:prstGeom prst="rect">
              <a:avLst/>
            </a:prstGeom>
          </p:spPr>
        </p:pic>
        <p:pic>
          <p:nvPicPr>
            <p:cNvPr id="29" name="Afbeelding 28">
              <a:extLst>
                <a:ext uri="{FF2B5EF4-FFF2-40B4-BE49-F238E27FC236}">
                  <a16:creationId xmlns:a16="http://schemas.microsoft.com/office/drawing/2014/main" id="{458F149A-3060-5304-6E81-05A0B24F46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80180" y="1431707"/>
              <a:ext cx="903559" cy="1534678"/>
            </a:xfrm>
            <a:prstGeom prst="rect">
              <a:avLst/>
            </a:prstGeom>
          </p:spPr>
        </p:pic>
        <p:sp>
          <p:nvSpPr>
            <p:cNvPr id="30" name="Tekstvak 29">
              <a:extLst>
                <a:ext uri="{FF2B5EF4-FFF2-40B4-BE49-F238E27FC236}">
                  <a16:creationId xmlns:a16="http://schemas.microsoft.com/office/drawing/2014/main" id="{332931F9-9DC3-A368-1980-14DD8D20F0FB}"/>
                </a:ext>
              </a:extLst>
            </p:cNvPr>
            <p:cNvSpPr txBox="1"/>
            <p:nvPr/>
          </p:nvSpPr>
          <p:spPr>
            <a:xfrm>
              <a:off x="9539020" y="1941147"/>
              <a:ext cx="1148071" cy="523220"/>
            </a:xfrm>
            <a:prstGeom prst="rect">
              <a:avLst/>
            </a:prstGeom>
            <a:noFill/>
          </p:spPr>
          <p:txBody>
            <a:bodyPr wrap="none" rtlCol="0">
              <a:spAutoFit/>
            </a:bodyPr>
            <a:lstStyle/>
            <a:p>
              <a:r>
                <a:rPr lang="nl-NL" sz="2800"/>
                <a:t>€ 2,98</a:t>
              </a:r>
            </a:p>
          </p:txBody>
        </p:sp>
        <p:sp>
          <p:nvSpPr>
            <p:cNvPr id="31" name="Tekstvak 30">
              <a:extLst>
                <a:ext uri="{FF2B5EF4-FFF2-40B4-BE49-F238E27FC236}">
                  <a16:creationId xmlns:a16="http://schemas.microsoft.com/office/drawing/2014/main" id="{12848A14-8B08-58DA-EC44-92FDB7C2E9AF}"/>
                </a:ext>
              </a:extLst>
            </p:cNvPr>
            <p:cNvSpPr txBox="1"/>
            <p:nvPr/>
          </p:nvSpPr>
          <p:spPr>
            <a:xfrm>
              <a:off x="6178961" y="1953172"/>
              <a:ext cx="1249025" cy="523220"/>
            </a:xfrm>
            <a:prstGeom prst="rect">
              <a:avLst/>
            </a:prstGeom>
            <a:noFill/>
          </p:spPr>
          <p:txBody>
            <a:bodyPr wrap="square">
              <a:spAutoFit/>
            </a:bodyPr>
            <a:lstStyle/>
            <a:p>
              <a:r>
                <a:rPr lang="nl-NL" sz="2800"/>
                <a:t>€ 6,33</a:t>
              </a:r>
            </a:p>
          </p:txBody>
        </p:sp>
        <p:sp>
          <p:nvSpPr>
            <p:cNvPr id="32" name="Arrow: Down 7">
              <a:extLst>
                <a:ext uri="{FF2B5EF4-FFF2-40B4-BE49-F238E27FC236}">
                  <a16:creationId xmlns:a16="http://schemas.microsoft.com/office/drawing/2014/main" id="{45464303-1979-BF63-18DC-723DF8A04DEB}"/>
                </a:ext>
              </a:extLst>
            </p:cNvPr>
            <p:cNvSpPr/>
            <p:nvPr/>
          </p:nvSpPr>
          <p:spPr>
            <a:xfrm rot="16200000">
              <a:off x="7513191" y="1928194"/>
              <a:ext cx="385928" cy="552867"/>
            </a:xfrm>
            <a:prstGeom prst="downArrow">
              <a:avLst/>
            </a:prstGeom>
            <a:solidFill>
              <a:srgbClr val="50B8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2" descr="Jumbo Mango 120 g">
              <a:extLst>
                <a:ext uri="{FF2B5EF4-FFF2-40B4-BE49-F238E27FC236}">
                  <a16:creationId xmlns:a16="http://schemas.microsoft.com/office/drawing/2014/main" id="{7E858C01-4C4A-54D9-02BF-64DDFC95531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225245" y="3229945"/>
              <a:ext cx="1055754" cy="105575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Jumbo Vriesverse Mango Blokjes 250 g">
              <a:extLst>
                <a:ext uri="{FF2B5EF4-FFF2-40B4-BE49-F238E27FC236}">
                  <a16:creationId xmlns:a16="http://schemas.microsoft.com/office/drawing/2014/main" id="{97AFEFEB-EE74-2D5D-4B56-26C7EF0CFDD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285206" y="3252770"/>
              <a:ext cx="1291417" cy="125047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Jumbo Mango 120 g">
              <a:extLst>
                <a:ext uri="{FF2B5EF4-FFF2-40B4-BE49-F238E27FC236}">
                  <a16:creationId xmlns:a16="http://schemas.microsoft.com/office/drawing/2014/main" id="{1D3AF1CB-F964-D560-E19B-492774758CA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43024" y="3231893"/>
              <a:ext cx="1055754" cy="1055754"/>
            </a:xfrm>
            <a:prstGeom prst="rect">
              <a:avLst/>
            </a:prstGeom>
            <a:noFill/>
            <a:extLst>
              <a:ext uri="{909E8E84-426E-40DD-AFC4-6F175D3DCCD1}">
                <a14:hiddenFill xmlns:a14="http://schemas.microsoft.com/office/drawing/2010/main">
                  <a:solidFill>
                    <a:srgbClr val="FFFFFF"/>
                  </a:solidFill>
                </a14:hiddenFill>
              </a:ext>
            </a:extLst>
          </p:spPr>
        </p:pic>
        <p:sp>
          <p:nvSpPr>
            <p:cNvPr id="38" name="Tekstvak 37">
              <a:extLst>
                <a:ext uri="{FF2B5EF4-FFF2-40B4-BE49-F238E27FC236}">
                  <a16:creationId xmlns:a16="http://schemas.microsoft.com/office/drawing/2014/main" id="{0E98824F-9169-BCE5-1E6D-52CC27D1F2E8}"/>
                </a:ext>
              </a:extLst>
            </p:cNvPr>
            <p:cNvSpPr txBox="1"/>
            <p:nvPr/>
          </p:nvSpPr>
          <p:spPr>
            <a:xfrm>
              <a:off x="9580215" y="3557917"/>
              <a:ext cx="1713482" cy="523220"/>
            </a:xfrm>
            <a:prstGeom prst="rect">
              <a:avLst/>
            </a:prstGeom>
            <a:noFill/>
          </p:spPr>
          <p:txBody>
            <a:bodyPr wrap="square">
              <a:spAutoFit/>
            </a:bodyPr>
            <a:lstStyle/>
            <a:p>
              <a:r>
                <a:rPr lang="nl-NL" sz="2800"/>
                <a:t>€ 1,97</a:t>
              </a:r>
            </a:p>
          </p:txBody>
        </p:sp>
        <p:sp>
          <p:nvSpPr>
            <p:cNvPr id="39" name="Tekstvak 38">
              <a:extLst>
                <a:ext uri="{FF2B5EF4-FFF2-40B4-BE49-F238E27FC236}">
                  <a16:creationId xmlns:a16="http://schemas.microsoft.com/office/drawing/2014/main" id="{86C1913D-36A9-6EB6-EA4C-D4EF1B1C9314}"/>
                </a:ext>
              </a:extLst>
            </p:cNvPr>
            <p:cNvSpPr txBox="1"/>
            <p:nvPr/>
          </p:nvSpPr>
          <p:spPr>
            <a:xfrm>
              <a:off x="6176616" y="3497947"/>
              <a:ext cx="1148071" cy="523220"/>
            </a:xfrm>
            <a:prstGeom prst="rect">
              <a:avLst/>
            </a:prstGeom>
            <a:noFill/>
          </p:spPr>
          <p:txBody>
            <a:bodyPr wrap="none" rtlCol="0">
              <a:spAutoFit/>
            </a:bodyPr>
            <a:lstStyle/>
            <a:p>
              <a:r>
                <a:rPr lang="nl-NL" sz="2800"/>
                <a:t>€ 4,98</a:t>
              </a:r>
            </a:p>
          </p:txBody>
        </p:sp>
        <p:pic>
          <p:nvPicPr>
            <p:cNvPr id="43" name="Afbeelding 42" descr="Afbeelding met keukenapparaat, apparaat, voedsel, overdekt&#10;&#10;Door AI gegenereerde inhoud is mogelijk onjuist.">
              <a:extLst>
                <a:ext uri="{FF2B5EF4-FFF2-40B4-BE49-F238E27FC236}">
                  <a16:creationId xmlns:a16="http://schemas.microsoft.com/office/drawing/2014/main" id="{E795F431-BC63-7644-F398-34A9F65DE299}"/>
                </a:ext>
              </a:extLst>
            </p:cNvPr>
            <p:cNvPicPr>
              <a:picLocks noChangeAspect="1"/>
            </p:cNvPicPr>
            <p:nvPr/>
          </p:nvPicPr>
          <p:blipFill>
            <a:blip r:embed="rId8" cstate="screen">
              <a:extLst>
                <a:ext uri="{28A0092B-C50C-407E-A947-70E740481C1C}">
                  <a14:useLocalDpi xmlns:a14="http://schemas.microsoft.com/office/drawing/2010/main"/>
                </a:ext>
              </a:extLst>
            </a:blip>
            <a:srcRect l="7318" r="20969"/>
            <a:stretch>
              <a:fillRect/>
            </a:stretch>
          </p:blipFill>
          <p:spPr>
            <a:xfrm>
              <a:off x="7864548" y="4735432"/>
              <a:ext cx="2130007" cy="1794210"/>
            </a:xfrm>
            <a:prstGeom prst="rect">
              <a:avLst/>
            </a:prstGeom>
          </p:spPr>
        </p:pic>
        <p:pic>
          <p:nvPicPr>
            <p:cNvPr id="44" name="Afbeelding 43" descr="Afbeelding met kaas, Gruyèrekaas, melkproducten, Provolone&#10;&#10;Door AI gegenereerde inhoud is mogelijk onjuist.">
              <a:extLst>
                <a:ext uri="{FF2B5EF4-FFF2-40B4-BE49-F238E27FC236}">
                  <a16:creationId xmlns:a16="http://schemas.microsoft.com/office/drawing/2014/main" id="{5CE1438A-346D-6489-4240-101AD4561FD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422183" y="4839126"/>
              <a:ext cx="1651508" cy="1593452"/>
            </a:xfrm>
            <a:prstGeom prst="rect">
              <a:avLst/>
            </a:prstGeom>
          </p:spPr>
        </p:pic>
        <p:sp>
          <p:nvSpPr>
            <p:cNvPr id="7" name="Arrow: Down 7">
              <a:extLst>
                <a:ext uri="{FF2B5EF4-FFF2-40B4-BE49-F238E27FC236}">
                  <a16:creationId xmlns:a16="http://schemas.microsoft.com/office/drawing/2014/main" id="{CA9DEE2F-3B8C-42E8-003F-D6AFBAE7437A}"/>
                </a:ext>
              </a:extLst>
            </p:cNvPr>
            <p:cNvSpPr/>
            <p:nvPr/>
          </p:nvSpPr>
          <p:spPr>
            <a:xfrm rot="16200000">
              <a:off x="7513189" y="3488479"/>
              <a:ext cx="385928" cy="552867"/>
            </a:xfrm>
            <a:prstGeom prst="downArrow">
              <a:avLst/>
            </a:prstGeom>
            <a:solidFill>
              <a:srgbClr val="50B8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kstvak 38">
              <a:extLst>
                <a:ext uri="{FF2B5EF4-FFF2-40B4-BE49-F238E27FC236}">
                  <a16:creationId xmlns:a16="http://schemas.microsoft.com/office/drawing/2014/main" id="{1D2DF04A-9E9D-F54C-2271-46F28B4F95F8}"/>
                </a:ext>
              </a:extLst>
            </p:cNvPr>
            <p:cNvSpPr txBox="1"/>
            <p:nvPr/>
          </p:nvSpPr>
          <p:spPr>
            <a:xfrm>
              <a:off x="6561243" y="5370289"/>
              <a:ext cx="490840" cy="523220"/>
            </a:xfrm>
            <a:prstGeom prst="rect">
              <a:avLst/>
            </a:prstGeom>
            <a:noFill/>
          </p:spPr>
          <p:txBody>
            <a:bodyPr wrap="none" lIns="91440" tIns="45720" rIns="91440" bIns="45720" rtlCol="0" anchor="t">
              <a:spAutoFit/>
            </a:bodyPr>
            <a:lstStyle/>
            <a:p>
              <a:r>
                <a:rPr lang="nl-NL" sz="2800"/>
                <a:t>of</a:t>
              </a:r>
              <a:endParaRPr lang="en-US"/>
            </a:p>
          </p:txBody>
        </p:sp>
      </p:grpSp>
    </p:spTree>
    <p:extLst>
      <p:ext uri="{BB962C8B-B14F-4D97-AF65-F5344CB8AC3E}">
        <p14:creationId xmlns:p14="http://schemas.microsoft.com/office/powerpoint/2010/main" val="794954150"/>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E5D60C-34C0-A1B9-0391-2CD064963E62}"/>
              </a:ext>
            </a:extLst>
          </p:cNvPr>
          <p:cNvSpPr>
            <a:spLocks noGrp="1"/>
          </p:cNvSpPr>
          <p:nvPr>
            <p:ph type="title"/>
          </p:nvPr>
        </p:nvSpPr>
        <p:spPr/>
        <p:txBody>
          <a:bodyPr>
            <a:normAutofit fontScale="90000"/>
          </a:bodyPr>
          <a:lstStyle/>
          <a:p>
            <a:br>
              <a:rPr lang="nl-NL"/>
            </a:br>
            <a:r>
              <a:rPr lang="nl-NL">
                <a:solidFill>
                  <a:schemeClr val="accent6"/>
                </a:solidFill>
              </a:rPr>
              <a:t>Trakteren</a:t>
            </a:r>
            <a:r>
              <a:rPr lang="nl-NL"/>
              <a:t> </a:t>
            </a:r>
            <a:r>
              <a:rPr lang="nl-NL" sz="3900">
                <a:highlight>
                  <a:srgbClr val="FFFF00"/>
                </a:highlight>
              </a:rPr>
              <a:t>(kies welke slide van toepassing is) </a:t>
            </a:r>
            <a:br>
              <a:rPr lang="nl-NL"/>
            </a:br>
            <a:endParaRPr lang="nl-NL"/>
          </a:p>
        </p:txBody>
      </p:sp>
      <p:sp>
        <p:nvSpPr>
          <p:cNvPr id="3" name="Tijdelijke aanduiding voor inhoud 2">
            <a:extLst>
              <a:ext uri="{FF2B5EF4-FFF2-40B4-BE49-F238E27FC236}">
                <a16:creationId xmlns:a16="http://schemas.microsoft.com/office/drawing/2014/main" id="{88D0B8D4-603E-1173-7C33-AC34B20D017D}"/>
              </a:ext>
            </a:extLst>
          </p:cNvPr>
          <p:cNvSpPr>
            <a:spLocks noGrp="1"/>
          </p:cNvSpPr>
          <p:nvPr>
            <p:ph idx="1"/>
          </p:nvPr>
        </p:nvSpPr>
        <p:spPr>
          <a:xfrm>
            <a:off x="906158" y="1519542"/>
            <a:ext cx="10515600" cy="4351338"/>
          </a:xfrm>
        </p:spPr>
        <p:txBody>
          <a:bodyPr/>
          <a:lstStyle/>
          <a:p>
            <a:r>
              <a:rPr lang="nl-NL" sz="2000"/>
              <a:t>Trakteren is een feest! Maar het hoeft niet te gek. </a:t>
            </a:r>
          </a:p>
          <a:p>
            <a:r>
              <a:rPr lang="nl-NL" sz="2000"/>
              <a:t>Kies voor een gezonde traktatie, zoals traktaties met groente/fruit. </a:t>
            </a:r>
          </a:p>
          <a:p>
            <a:r>
              <a:rPr lang="nl-NL" sz="2000"/>
              <a:t>Voor kinderen, maar ook voor leraren. </a:t>
            </a:r>
          </a:p>
          <a:p>
            <a:r>
              <a:rPr lang="nl-NL" sz="2000"/>
              <a:t>Er zijn leuke, originele ideeën voor gezonde traktaties te vinden, bijvoorbeeld op </a:t>
            </a:r>
            <a:r>
              <a:rPr lang="nl-NL" sz="2000">
                <a:hlinkClick r:id="rId2">
                  <a:extLst>
                    <a:ext uri="{A12FA001-AC4F-418D-AE19-62706E023703}">
                      <ahyp:hlinkClr xmlns:ahyp="http://schemas.microsoft.com/office/drawing/2018/hyperlinkcolor" val="tx"/>
                    </a:ext>
                  </a:extLst>
                </a:hlinkClick>
              </a:rPr>
              <a:t>www.voedingscentrum.nl/trakteren</a:t>
            </a:r>
            <a:r>
              <a:rPr lang="nl-NL" sz="2000"/>
              <a:t>  </a:t>
            </a:r>
          </a:p>
          <a:p>
            <a:endParaRPr lang="nl-NL"/>
          </a:p>
        </p:txBody>
      </p:sp>
      <p:sp>
        <p:nvSpPr>
          <p:cNvPr id="4" name="Titel 1">
            <a:extLst>
              <a:ext uri="{FF2B5EF4-FFF2-40B4-BE49-F238E27FC236}">
                <a16:creationId xmlns:a16="http://schemas.microsoft.com/office/drawing/2014/main" id="{E1AE09EC-5223-B61B-788A-094D70B0B113}"/>
              </a:ext>
            </a:extLst>
          </p:cNvPr>
          <p:cNvSpPr txBox="1">
            <a:spLocks/>
          </p:cNvSpPr>
          <p:nvPr/>
        </p:nvSpPr>
        <p:spPr>
          <a:xfrm>
            <a:off x="422428" y="401905"/>
            <a:ext cx="10880053" cy="8716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a:highlight>
                <a:srgbClr val="FFFF00"/>
              </a:highlight>
            </a:endParaRPr>
          </a:p>
        </p:txBody>
      </p:sp>
      <p:sp>
        <p:nvSpPr>
          <p:cNvPr id="5" name="Tijdelijke aanduiding voor inhoud 2">
            <a:extLst>
              <a:ext uri="{FF2B5EF4-FFF2-40B4-BE49-F238E27FC236}">
                <a16:creationId xmlns:a16="http://schemas.microsoft.com/office/drawing/2014/main" id="{1E21AA03-C928-5C71-06BC-C327565D2232}"/>
              </a:ext>
            </a:extLst>
          </p:cNvPr>
          <p:cNvSpPr txBox="1">
            <a:spLocks/>
          </p:cNvSpPr>
          <p:nvPr/>
        </p:nvSpPr>
        <p:spPr>
          <a:xfrm>
            <a:off x="422428" y="1273547"/>
            <a:ext cx="11483060" cy="48224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a:p>
        </p:txBody>
      </p:sp>
      <p:grpSp>
        <p:nvGrpSpPr>
          <p:cNvPr id="6" name="Groep 5">
            <a:extLst>
              <a:ext uri="{FF2B5EF4-FFF2-40B4-BE49-F238E27FC236}">
                <a16:creationId xmlns:a16="http://schemas.microsoft.com/office/drawing/2014/main" id="{5B979E3F-6673-9489-1C62-1B832B39C87F}"/>
              </a:ext>
            </a:extLst>
          </p:cNvPr>
          <p:cNvGrpSpPr/>
          <p:nvPr/>
        </p:nvGrpSpPr>
        <p:grpSpPr>
          <a:xfrm>
            <a:off x="1171610" y="3904702"/>
            <a:ext cx="9381687" cy="2303859"/>
            <a:chOff x="1282956" y="3942665"/>
            <a:chExt cx="9381687" cy="2303859"/>
          </a:xfrm>
        </p:grpSpPr>
        <p:pic>
          <p:nvPicPr>
            <p:cNvPr id="7" name="Afbeelding 6">
              <a:extLst>
                <a:ext uri="{FF2B5EF4-FFF2-40B4-BE49-F238E27FC236}">
                  <a16:creationId xmlns:a16="http://schemas.microsoft.com/office/drawing/2014/main" id="{F54EF32D-62EE-156E-3A5B-8FA4054C94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2956" y="3942665"/>
              <a:ext cx="3033510" cy="2303859"/>
            </a:xfrm>
            <a:prstGeom prst="rect">
              <a:avLst/>
            </a:prstGeom>
          </p:spPr>
        </p:pic>
        <p:pic>
          <p:nvPicPr>
            <p:cNvPr id="8" name="Afbeelding 7">
              <a:extLst>
                <a:ext uri="{FF2B5EF4-FFF2-40B4-BE49-F238E27FC236}">
                  <a16:creationId xmlns:a16="http://schemas.microsoft.com/office/drawing/2014/main" id="{E8FAA76C-1D42-E882-AE25-7FEAB0637210}"/>
                </a:ext>
              </a:extLst>
            </p:cNvPr>
            <p:cNvPicPr>
              <a:picLocks noChangeAspect="1"/>
            </p:cNvPicPr>
            <p:nvPr/>
          </p:nvPicPr>
          <p:blipFill>
            <a:blip r:embed="rId4" cstate="screen">
              <a:extLst>
                <a:ext uri="{28A0092B-C50C-407E-A947-70E740481C1C}">
                  <a14:useLocalDpi xmlns:a14="http://schemas.microsoft.com/office/drawing/2010/main"/>
                </a:ext>
              </a:extLst>
            </a:blip>
            <a:srcRect l="11939" r="10209"/>
            <a:stretch>
              <a:fillRect/>
            </a:stretch>
          </p:blipFill>
          <p:spPr>
            <a:xfrm>
              <a:off x="4579246" y="3942665"/>
              <a:ext cx="3033508" cy="2303857"/>
            </a:xfrm>
            <a:prstGeom prst="rect">
              <a:avLst/>
            </a:prstGeom>
          </p:spPr>
        </p:pic>
        <p:pic>
          <p:nvPicPr>
            <p:cNvPr id="9" name="Afbeelding 8">
              <a:extLst>
                <a:ext uri="{FF2B5EF4-FFF2-40B4-BE49-F238E27FC236}">
                  <a16:creationId xmlns:a16="http://schemas.microsoft.com/office/drawing/2014/main" id="{EB2B17F1-71A5-DC1D-8016-C36B7571473A}"/>
                </a:ext>
              </a:extLst>
            </p:cNvPr>
            <p:cNvPicPr>
              <a:picLocks noChangeAspect="1"/>
            </p:cNvPicPr>
            <p:nvPr/>
          </p:nvPicPr>
          <p:blipFill>
            <a:blip r:embed="rId5"/>
            <a:srcRect t="-627" r="14911" b="627"/>
            <a:stretch>
              <a:fillRect/>
            </a:stretch>
          </p:blipFill>
          <p:spPr>
            <a:xfrm>
              <a:off x="7920173" y="3942665"/>
              <a:ext cx="2744470" cy="2303857"/>
            </a:xfrm>
            <a:prstGeom prst="rect">
              <a:avLst/>
            </a:prstGeom>
          </p:spPr>
        </p:pic>
      </p:grpSp>
    </p:spTree>
    <p:extLst>
      <p:ext uri="{BB962C8B-B14F-4D97-AF65-F5344CB8AC3E}">
        <p14:creationId xmlns:p14="http://schemas.microsoft.com/office/powerpoint/2010/main" val="889514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64B4AC3C-FBAF-AC0E-D64B-52FBB7D442B5}"/>
              </a:ext>
            </a:extLst>
          </p:cNvPr>
          <p:cNvPicPr>
            <a:picLocks noChangeAspect="1"/>
          </p:cNvPicPr>
          <p:nvPr/>
        </p:nvPicPr>
        <p:blipFill>
          <a:blip r:embed="rId2" cstate="screen">
            <a:extLst>
              <a:ext uri="{28A0092B-C50C-407E-A947-70E740481C1C}">
                <a14:useLocalDpi xmlns:a14="http://schemas.microsoft.com/office/drawing/2010/main"/>
              </a:ext>
            </a:extLst>
          </a:blip>
          <a:srcRect r="13286"/>
          <a:stretch>
            <a:fillRect/>
          </a:stretch>
        </p:blipFill>
        <p:spPr>
          <a:xfrm>
            <a:off x="2522356"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B014C30-DD90-DAC8-8E68-FBB01CEF747F}"/>
              </a:ext>
            </a:extLst>
          </p:cNvPr>
          <p:cNvSpPr>
            <a:spLocks noGrp="1"/>
          </p:cNvSpPr>
          <p:nvPr>
            <p:ph type="title"/>
          </p:nvPr>
        </p:nvSpPr>
        <p:spPr>
          <a:xfrm>
            <a:off x="838200" y="365125"/>
            <a:ext cx="3822189" cy="1899912"/>
          </a:xfrm>
        </p:spPr>
        <p:txBody>
          <a:bodyPr>
            <a:normAutofit/>
          </a:bodyPr>
          <a:lstStyle/>
          <a:p>
            <a:r>
              <a:rPr lang="nl-NL" sz="3700"/>
              <a:t>Feestbeleid </a:t>
            </a:r>
            <a:br>
              <a:rPr lang="nl-NL" sz="3700"/>
            </a:br>
            <a:r>
              <a:rPr lang="nl-NL" sz="3700">
                <a:highlight>
                  <a:srgbClr val="FFFF00"/>
                </a:highlight>
              </a:rPr>
              <a:t>(kies welke slide van toepassing is)</a:t>
            </a:r>
          </a:p>
        </p:txBody>
      </p:sp>
      <p:sp>
        <p:nvSpPr>
          <p:cNvPr id="3" name="Tijdelijke aanduiding voor inhoud 2">
            <a:extLst>
              <a:ext uri="{FF2B5EF4-FFF2-40B4-BE49-F238E27FC236}">
                <a16:creationId xmlns:a16="http://schemas.microsoft.com/office/drawing/2014/main" id="{9F455BFE-E202-0DED-AB0B-87B054979D3E}"/>
              </a:ext>
            </a:extLst>
          </p:cNvPr>
          <p:cNvSpPr>
            <a:spLocks noGrp="1"/>
          </p:cNvSpPr>
          <p:nvPr>
            <p:ph idx="1"/>
          </p:nvPr>
        </p:nvSpPr>
        <p:spPr>
          <a:xfrm>
            <a:off x="838200" y="2434201"/>
            <a:ext cx="3822189" cy="3742762"/>
          </a:xfrm>
        </p:spPr>
        <p:txBody>
          <a:bodyPr>
            <a:normAutofit/>
          </a:bodyPr>
          <a:lstStyle/>
          <a:p>
            <a:r>
              <a:rPr lang="nl-NL" sz="2000"/>
              <a:t>Onze school heeft een feestbeleid. Zo kan iedereen meedoen. </a:t>
            </a:r>
          </a:p>
          <a:p>
            <a:r>
              <a:rPr lang="nl-NL" sz="2000"/>
              <a:t>We zetten de jarige in het zonnetje op allerlei manieren: </a:t>
            </a:r>
            <a:r>
              <a:rPr lang="nl-NL" sz="2000">
                <a:highlight>
                  <a:srgbClr val="FFFF00"/>
                </a:highlight>
              </a:rPr>
              <a:t>(vul aan)</a:t>
            </a:r>
          </a:p>
          <a:p>
            <a:r>
              <a:rPr lang="nl-NL" sz="2000"/>
              <a:t>Er zijn geen traktaties.</a:t>
            </a:r>
          </a:p>
          <a:p>
            <a:endParaRPr lang="nl-NL" sz="2000"/>
          </a:p>
          <a:p>
            <a:endParaRPr lang="nl-NL" sz="2000"/>
          </a:p>
        </p:txBody>
      </p:sp>
    </p:spTree>
    <p:extLst>
      <p:ext uri="{BB962C8B-B14F-4D97-AF65-F5344CB8AC3E}">
        <p14:creationId xmlns:p14="http://schemas.microsoft.com/office/powerpoint/2010/main" val="1873410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DE304D-AD3E-3038-D51C-9E6483802598}"/>
              </a:ext>
            </a:extLst>
          </p:cNvPr>
          <p:cNvSpPr>
            <a:spLocks noGrp="1"/>
          </p:cNvSpPr>
          <p:nvPr>
            <p:ph type="title"/>
          </p:nvPr>
        </p:nvSpPr>
        <p:spPr/>
        <p:txBody>
          <a:bodyPr>
            <a:normAutofit/>
          </a:bodyPr>
          <a:lstStyle/>
          <a:p>
            <a:r>
              <a:rPr lang="nl-NL" sz="4000">
                <a:solidFill>
                  <a:schemeClr val="accent6"/>
                </a:solidFill>
              </a:rPr>
              <a:t>Samen maken we gezond gewoon</a:t>
            </a:r>
          </a:p>
        </p:txBody>
      </p:sp>
      <p:sp>
        <p:nvSpPr>
          <p:cNvPr id="3" name="Tijdelijke aanduiding voor inhoud 2">
            <a:extLst>
              <a:ext uri="{FF2B5EF4-FFF2-40B4-BE49-F238E27FC236}">
                <a16:creationId xmlns:a16="http://schemas.microsoft.com/office/drawing/2014/main" id="{BAE83C4A-1279-BC18-FABE-0AE7385512AE}"/>
              </a:ext>
            </a:extLst>
          </p:cNvPr>
          <p:cNvSpPr>
            <a:spLocks noGrp="1"/>
          </p:cNvSpPr>
          <p:nvPr>
            <p:ph idx="1"/>
          </p:nvPr>
        </p:nvSpPr>
        <p:spPr/>
        <p:txBody>
          <a:bodyPr vert="horz" lIns="91440" tIns="45720" rIns="91440" bIns="45720" rtlCol="0" anchor="t">
            <a:normAutofit fontScale="92500"/>
          </a:bodyPr>
          <a:lstStyle/>
          <a:p>
            <a:r>
              <a:rPr lang="nl-NL" sz="2400">
                <a:highlight>
                  <a:srgbClr val="FFFF00"/>
                </a:highlight>
              </a:rPr>
              <a:t>Voeg hier informatie toe over hoe jullie het beleid uitdragen op dagelijkse basis. </a:t>
            </a:r>
          </a:p>
          <a:p>
            <a:endParaRPr lang="nl-NL">
              <a:highlight>
                <a:srgbClr val="FFFF00"/>
              </a:highlight>
            </a:endParaRPr>
          </a:p>
          <a:p>
            <a:pPr marL="0" indent="0">
              <a:lnSpc>
                <a:spcPct val="100000"/>
              </a:lnSpc>
              <a:buFont typeface="Arial" panose="020B0604020202020204" pitchFamily="34" charset="0"/>
              <a:buNone/>
            </a:pPr>
            <a:r>
              <a:rPr lang="nl-NL" sz="2100"/>
              <a:t>Voorbeeld: </a:t>
            </a:r>
          </a:p>
          <a:p>
            <a:pPr>
              <a:lnSpc>
                <a:spcPct val="100000"/>
              </a:lnSpc>
            </a:pPr>
            <a:r>
              <a:rPr lang="nl-NL" sz="2100"/>
              <a:t>We vinden het belangrijk dat ons voedingsbeleid onderdeel is van de hele school. We brengen dit voedingsbeleid onder de aandacht als dat nodig is: </a:t>
            </a:r>
          </a:p>
          <a:p>
            <a:pPr lvl="1">
              <a:lnSpc>
                <a:spcPct val="100000"/>
              </a:lnSpc>
              <a:spcBef>
                <a:spcPts val="1000"/>
              </a:spcBef>
            </a:pPr>
            <a:r>
              <a:rPr lang="nl-NL" sz="2100"/>
              <a:t>Vaker snoep, cake, koek, chips of frisdrank in een broodtrommel? Dan vragen we ouders om de volgende keer iets gezonds mee te geven of gaan we in gesrprek. </a:t>
            </a:r>
          </a:p>
          <a:p>
            <a:pPr lvl="1">
              <a:lnSpc>
                <a:spcPct val="100000"/>
              </a:lnSpc>
              <a:spcBef>
                <a:spcPts val="1000"/>
              </a:spcBef>
            </a:pPr>
            <a:r>
              <a:rPr lang="nl-NL" sz="2100"/>
              <a:t>Traktatie die niet bij het beleid van onze school past? Dan geven we de traktatie (deels) mee naar huis. De ouders kunnen dan zelf beslissen of ze de traktatie alsnog willen geven.</a:t>
            </a:r>
          </a:p>
          <a:p>
            <a:pPr>
              <a:lnSpc>
                <a:spcPct val="100000"/>
              </a:lnSpc>
            </a:pPr>
            <a:r>
              <a:rPr lang="nl-NL" sz="2100"/>
              <a:t>Zo zorgen we samen dat gezond en duurzaam eten op school de norm is en blijft.</a:t>
            </a:r>
          </a:p>
          <a:p>
            <a:endParaRPr lang="nl-NL"/>
          </a:p>
        </p:txBody>
      </p:sp>
    </p:spTree>
    <p:extLst>
      <p:ext uri="{BB962C8B-B14F-4D97-AF65-F5344CB8AC3E}">
        <p14:creationId xmlns:p14="http://schemas.microsoft.com/office/powerpoint/2010/main" val="2219666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5F33B-C5D6-48E2-C119-C0C79CCF31E2}"/>
              </a:ext>
            </a:extLst>
          </p:cNvPr>
          <p:cNvSpPr>
            <a:spLocks noGrp="1"/>
          </p:cNvSpPr>
          <p:nvPr>
            <p:ph type="title"/>
          </p:nvPr>
        </p:nvSpPr>
        <p:spPr/>
        <p:txBody>
          <a:bodyPr/>
          <a:lstStyle/>
          <a:p>
            <a:r>
              <a:rPr lang="nl-NL" sz="4000">
                <a:solidFill>
                  <a:schemeClr val="accent6"/>
                </a:solidFill>
              </a:rPr>
              <a:t>Wat doen we als school nog meer? </a:t>
            </a:r>
          </a:p>
        </p:txBody>
      </p:sp>
      <p:sp>
        <p:nvSpPr>
          <p:cNvPr id="3" name="Tijdelijke aanduiding voor inhoud 2">
            <a:extLst>
              <a:ext uri="{FF2B5EF4-FFF2-40B4-BE49-F238E27FC236}">
                <a16:creationId xmlns:a16="http://schemas.microsoft.com/office/drawing/2014/main" id="{DEEDC34B-7AD1-289B-10C8-95CDA0C505B0}"/>
              </a:ext>
            </a:extLst>
          </p:cNvPr>
          <p:cNvSpPr>
            <a:spLocks noGrp="1"/>
          </p:cNvSpPr>
          <p:nvPr>
            <p:ph idx="1"/>
          </p:nvPr>
        </p:nvSpPr>
        <p:spPr/>
        <p:txBody>
          <a:bodyPr>
            <a:normAutofit fontScale="92500"/>
          </a:bodyPr>
          <a:lstStyle/>
          <a:p>
            <a:r>
              <a:rPr lang="nl-NL" sz="2400">
                <a:highlight>
                  <a:srgbClr val="FFFF00"/>
                </a:highlight>
              </a:rPr>
              <a:t>Voeg hier informatie toe over wat jullie nog meer doen op het gebied van voeding. </a:t>
            </a:r>
          </a:p>
          <a:p>
            <a:pPr lvl="0"/>
            <a:endParaRPr lang="nl-NL" sz="2400"/>
          </a:p>
          <a:p>
            <a:pPr marL="0" lvl="0" indent="0">
              <a:lnSpc>
                <a:spcPct val="110000"/>
              </a:lnSpc>
              <a:buNone/>
            </a:pPr>
            <a:r>
              <a:rPr lang="nl-NL" sz="1900"/>
              <a:t>Voorbeeld:</a:t>
            </a:r>
          </a:p>
          <a:p>
            <a:pPr lvl="1">
              <a:lnSpc>
                <a:spcPct val="110000"/>
              </a:lnSpc>
              <a:spcBef>
                <a:spcPts val="1000"/>
              </a:spcBef>
            </a:pPr>
            <a:r>
              <a:rPr lang="nl-NL" sz="1900"/>
              <a:t>Aandacht voor gezond en duurzaam eten en drinken in de lessen</a:t>
            </a:r>
          </a:p>
          <a:p>
            <a:pPr lvl="1">
              <a:lnSpc>
                <a:spcPct val="110000"/>
              </a:lnSpc>
              <a:spcBef>
                <a:spcPts val="1000"/>
              </a:spcBef>
            </a:pPr>
            <a:r>
              <a:rPr lang="nl-NL" sz="1900"/>
              <a:t>Geen televisie tijdens de lunchpauze</a:t>
            </a:r>
          </a:p>
          <a:p>
            <a:pPr lvl="1">
              <a:lnSpc>
                <a:spcPct val="110000"/>
              </a:lnSpc>
              <a:spcBef>
                <a:spcPts val="1000"/>
              </a:spcBef>
            </a:pPr>
            <a:r>
              <a:rPr lang="nl-NL" sz="1900" err="1"/>
              <a:t>Moestuinieren</a:t>
            </a:r>
            <a:endParaRPr lang="nl-NL" sz="1900"/>
          </a:p>
          <a:p>
            <a:pPr lvl="1">
              <a:lnSpc>
                <a:spcPct val="110000"/>
              </a:lnSpc>
              <a:spcBef>
                <a:spcPts val="1000"/>
              </a:spcBef>
            </a:pPr>
            <a:r>
              <a:rPr lang="nl-NL" sz="1900"/>
              <a:t>Kooklessen</a:t>
            </a:r>
          </a:p>
          <a:p>
            <a:pPr lvl="1">
              <a:lnSpc>
                <a:spcPct val="110000"/>
              </a:lnSpc>
              <a:spcBef>
                <a:spcPts val="1000"/>
              </a:spcBef>
            </a:pPr>
            <a:r>
              <a:rPr lang="nl-NL" sz="1900"/>
              <a:t>Gezonde Avondvierdaagse </a:t>
            </a:r>
          </a:p>
          <a:p>
            <a:pPr lvl="1">
              <a:lnSpc>
                <a:spcPct val="110000"/>
              </a:lnSpc>
              <a:spcBef>
                <a:spcPts val="1000"/>
              </a:spcBef>
            </a:pPr>
            <a:r>
              <a:rPr lang="nl-NL" sz="1900"/>
              <a:t>Schoolartsbezoeken </a:t>
            </a:r>
          </a:p>
          <a:p>
            <a:pPr lvl="1">
              <a:lnSpc>
                <a:spcPct val="110000"/>
              </a:lnSpc>
              <a:spcBef>
                <a:spcPts val="1000"/>
              </a:spcBef>
            </a:pPr>
            <a:r>
              <a:rPr lang="nl-NL" sz="1900"/>
              <a:t>Inspiratie via de schoolapp </a:t>
            </a:r>
          </a:p>
          <a:p>
            <a:endParaRPr lang="nl-NL"/>
          </a:p>
        </p:txBody>
      </p:sp>
    </p:spTree>
    <p:extLst>
      <p:ext uri="{BB962C8B-B14F-4D97-AF65-F5344CB8AC3E}">
        <p14:creationId xmlns:p14="http://schemas.microsoft.com/office/powerpoint/2010/main" val="3045744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254D376-7060-4491-9779-FC35E62F3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E276EDE-2EC2-C6A0-95ED-D8E6A7EBA6E9}"/>
              </a:ext>
            </a:extLst>
          </p:cNvPr>
          <p:cNvSpPr>
            <a:spLocks noGrp="1"/>
          </p:cNvSpPr>
          <p:nvPr>
            <p:ph type="title"/>
          </p:nvPr>
        </p:nvSpPr>
        <p:spPr>
          <a:xfrm>
            <a:off x="838200" y="5375109"/>
            <a:ext cx="10515600" cy="1506267"/>
          </a:xfrm>
        </p:spPr>
        <p:txBody>
          <a:bodyPr vert="horz" lIns="91440" tIns="45720" rIns="91440" bIns="45720" rtlCol="0" anchor="ctr">
            <a:normAutofit/>
          </a:bodyPr>
          <a:lstStyle/>
          <a:p>
            <a:pPr algn="ctr"/>
            <a:r>
              <a:rPr lang="en-US" sz="2400" err="1"/>
              <a:t>Kijk</a:t>
            </a:r>
            <a:r>
              <a:rPr lang="en-US" sz="2400"/>
              <a:t> op </a:t>
            </a:r>
            <a:br>
              <a:rPr lang="en-US" sz="2400"/>
            </a:br>
            <a:r>
              <a:rPr lang="en-US" sz="2400">
                <a:solidFill>
                  <a:srgbClr val="00B050"/>
                </a:solidFill>
              </a:rPr>
              <a:t> </a:t>
            </a:r>
            <a:r>
              <a:rPr lang="en-US" sz="2400">
                <a:solidFill>
                  <a:srgbClr val="00B050"/>
                </a:solidFill>
                <a:hlinkClick r:id="rId3">
                  <a:extLst>
                    <a:ext uri="{A12FA001-AC4F-418D-AE19-62706E023703}">
                      <ahyp:hlinkClr xmlns:ahyp="http://schemas.microsoft.com/office/drawing/2018/hyperlinkcolor" val="tx"/>
                    </a:ext>
                  </a:extLst>
                </a:hlinkClick>
              </a:rPr>
              <a:t>www.voedingscentrum.nl/kinderen4-12</a:t>
            </a:r>
            <a:r>
              <a:rPr lang="en-US" sz="2400">
                <a:solidFill>
                  <a:srgbClr val="00B050"/>
                </a:solidFill>
              </a:rPr>
              <a:t> </a:t>
            </a:r>
            <a:br>
              <a:rPr lang="en-US" sz="2400"/>
            </a:br>
            <a:r>
              <a:rPr lang="en-US" sz="2400" err="1"/>
              <a:t>voor</a:t>
            </a:r>
            <a:r>
              <a:rPr lang="en-US" sz="2400"/>
              <a:t> </a:t>
            </a:r>
            <a:r>
              <a:rPr lang="en-US" sz="2400" err="1"/>
              <a:t>nog</a:t>
            </a:r>
            <a:r>
              <a:rPr lang="en-US" sz="2400"/>
              <a:t> </a:t>
            </a:r>
            <a:r>
              <a:rPr lang="en-US" sz="2400" err="1"/>
              <a:t>veel</a:t>
            </a:r>
            <a:r>
              <a:rPr lang="en-US" sz="2400"/>
              <a:t> </a:t>
            </a:r>
            <a:r>
              <a:rPr lang="en-US" sz="2400" err="1"/>
              <a:t>meer</a:t>
            </a:r>
            <a:r>
              <a:rPr lang="en-US" sz="2400"/>
              <a:t> tips </a:t>
            </a:r>
            <a:r>
              <a:rPr lang="en-US" sz="2400" err="1"/>
              <a:t>en</a:t>
            </a:r>
            <a:r>
              <a:rPr lang="en-US" sz="2400"/>
              <a:t> </a:t>
            </a:r>
            <a:r>
              <a:rPr lang="en-US" sz="2400" err="1"/>
              <a:t>voorbeelden</a:t>
            </a:r>
            <a:r>
              <a:rPr lang="en-US" sz="2400"/>
              <a:t>!</a:t>
            </a:r>
            <a:br>
              <a:rPr lang="en-US" sz="1800"/>
            </a:br>
            <a:endParaRPr lang="en-US" sz="1800"/>
          </a:p>
          <a:p>
            <a:pPr algn="ctr"/>
            <a:endParaRPr lang="en-US" sz="1800"/>
          </a:p>
        </p:txBody>
      </p:sp>
      <p:pic>
        <p:nvPicPr>
          <p:cNvPr id="7" name="Afbeelding 6">
            <a:extLst>
              <a:ext uri="{FF2B5EF4-FFF2-40B4-BE49-F238E27FC236}">
                <a16:creationId xmlns:a16="http://schemas.microsoft.com/office/drawing/2014/main" id="{79BFE26A-D3F5-AA3C-F0F4-7FA7B1331866}"/>
              </a:ext>
            </a:extLst>
          </p:cNvPr>
          <p:cNvPicPr>
            <a:picLocks noChangeAspect="1"/>
          </p:cNvPicPr>
          <p:nvPr/>
        </p:nvPicPr>
        <p:blipFill>
          <a:blip r:embed="rId4" cstate="screen">
            <a:extLst>
              <a:ext uri="{28A0092B-C50C-407E-A947-70E740481C1C}">
                <a14:useLocalDpi xmlns:a14="http://schemas.microsoft.com/office/drawing/2010/main"/>
              </a:ext>
            </a:extLst>
          </a:blip>
          <a:srcRect t="3031" b="17103"/>
          <a:stretch>
            <a:fillRect/>
          </a:stretch>
        </p:blipFill>
        <p:spPr>
          <a:xfrm>
            <a:off x="20" y="10"/>
            <a:ext cx="12191980" cy="5014697"/>
          </a:xfrm>
          <a:prstGeom prst="rect">
            <a:avLst/>
          </a:prstGeom>
        </p:spPr>
      </p:pic>
    </p:spTree>
    <p:extLst>
      <p:ext uri="{BB962C8B-B14F-4D97-AF65-F5344CB8AC3E}">
        <p14:creationId xmlns:p14="http://schemas.microsoft.com/office/powerpoint/2010/main" val="2237708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7C6C4BC-0A30-F1DC-4BA1-DCF9640B25D1}"/>
              </a:ext>
            </a:extLst>
          </p:cNvPr>
          <p:cNvSpPr>
            <a:spLocks noGrp="1"/>
          </p:cNvSpPr>
          <p:nvPr>
            <p:ph type="title"/>
          </p:nvPr>
        </p:nvSpPr>
        <p:spPr>
          <a:xfrm>
            <a:off x="836679" y="723898"/>
            <a:ext cx="6002110" cy="1495425"/>
          </a:xfrm>
        </p:spPr>
        <p:txBody>
          <a:bodyPr>
            <a:normAutofit/>
          </a:bodyPr>
          <a:lstStyle/>
          <a:p>
            <a:r>
              <a:rPr lang="nl-NL" sz="4000">
                <a:solidFill>
                  <a:schemeClr val="accent6"/>
                </a:solidFill>
              </a:rPr>
              <a:t>Inhoud</a:t>
            </a:r>
            <a:r>
              <a:rPr lang="nl-NL" sz="4000"/>
              <a:t> </a:t>
            </a:r>
          </a:p>
        </p:txBody>
      </p:sp>
      <p:sp>
        <p:nvSpPr>
          <p:cNvPr id="3" name="Tijdelijke aanduiding voor inhoud 2">
            <a:extLst>
              <a:ext uri="{FF2B5EF4-FFF2-40B4-BE49-F238E27FC236}">
                <a16:creationId xmlns:a16="http://schemas.microsoft.com/office/drawing/2014/main" id="{C1E87410-5A52-C5D2-A322-4DABF12E3252}"/>
              </a:ext>
            </a:extLst>
          </p:cNvPr>
          <p:cNvSpPr>
            <a:spLocks noGrp="1"/>
          </p:cNvSpPr>
          <p:nvPr>
            <p:ph idx="1"/>
          </p:nvPr>
        </p:nvSpPr>
        <p:spPr>
          <a:xfrm>
            <a:off x="836680" y="2405067"/>
            <a:ext cx="6002110" cy="3729034"/>
          </a:xfrm>
        </p:spPr>
        <p:txBody>
          <a:bodyPr>
            <a:normAutofit/>
          </a:bodyPr>
          <a:lstStyle/>
          <a:p>
            <a:r>
              <a:rPr lang="nl-NL" sz="2000"/>
              <a:t>Wat heeft je kind aan goed eten? </a:t>
            </a:r>
          </a:p>
          <a:p>
            <a:r>
              <a:rPr lang="nl-NL" sz="2000"/>
              <a:t>Visie van onze school</a:t>
            </a:r>
          </a:p>
          <a:p>
            <a:r>
              <a:rPr lang="nl-NL" sz="2000"/>
              <a:t>Wat is goed om te eten?</a:t>
            </a:r>
          </a:p>
          <a:p>
            <a:r>
              <a:rPr lang="nl-NL" sz="2000"/>
              <a:t>Voorbeelden van een pauzehap, lunchtrommels en drinken op school</a:t>
            </a:r>
          </a:p>
          <a:p>
            <a:r>
              <a:rPr lang="nl-NL" sz="2000"/>
              <a:t>Hoe kun je je kind helpen om gezonder te eten?</a:t>
            </a:r>
          </a:p>
          <a:p>
            <a:r>
              <a:rPr lang="nl-NL" sz="2000"/>
              <a:t>Wat doet onze school nog meer? </a:t>
            </a:r>
          </a:p>
          <a:p>
            <a:endParaRPr lang="nl-NL" sz="2000"/>
          </a:p>
        </p:txBody>
      </p:sp>
      <p:pic>
        <p:nvPicPr>
          <p:cNvPr id="6" name="Afbeelding 5">
            <a:extLst>
              <a:ext uri="{FF2B5EF4-FFF2-40B4-BE49-F238E27FC236}">
                <a16:creationId xmlns:a16="http://schemas.microsoft.com/office/drawing/2014/main" id="{8EEF76C7-6FB6-CDB7-79CF-3FC19B00E1A2}"/>
              </a:ext>
            </a:extLst>
          </p:cNvPr>
          <p:cNvPicPr>
            <a:picLocks noChangeAspect="1"/>
          </p:cNvPicPr>
          <p:nvPr/>
        </p:nvPicPr>
        <p:blipFill>
          <a:blip r:embed="rId2" cstate="screen">
            <a:extLst>
              <a:ext uri="{28A0092B-C50C-407E-A947-70E740481C1C}">
                <a14:useLocalDpi xmlns:a14="http://schemas.microsoft.com/office/drawing/2010/main"/>
              </a:ext>
            </a:extLst>
          </a:blip>
          <a:srcRect l="9696" r="1794"/>
          <a:stretch>
            <a:fillRect/>
          </a:stretch>
        </p:blipFill>
        <p:spPr>
          <a:xfrm>
            <a:off x="7199440" y="10"/>
            <a:ext cx="4992560" cy="6857990"/>
          </a:xfrm>
          <a:prstGeom prst="rect">
            <a:avLst/>
          </a:prstGeom>
          <a:effectLst/>
        </p:spPr>
      </p:pic>
      <p:sp>
        <p:nvSpPr>
          <p:cNvPr id="5" name="Tekstvak 4">
            <a:extLst>
              <a:ext uri="{FF2B5EF4-FFF2-40B4-BE49-F238E27FC236}">
                <a16:creationId xmlns:a16="http://schemas.microsoft.com/office/drawing/2014/main" id="{75247AB1-48EA-85E6-78F5-37344301723D}"/>
              </a:ext>
            </a:extLst>
          </p:cNvPr>
          <p:cNvSpPr txBox="1"/>
          <p:nvPr/>
        </p:nvSpPr>
        <p:spPr>
          <a:xfrm>
            <a:off x="3048000" y="2139161"/>
            <a:ext cx="6096000" cy="723275"/>
          </a:xfrm>
          <a:prstGeom prst="rect">
            <a:avLst/>
          </a:prstGeom>
          <a:noFill/>
        </p:spPr>
        <p:txBody>
          <a:bodyPr wrap="square">
            <a:spAutoFit/>
          </a:bodyPr>
          <a:lstStyle/>
          <a:p>
            <a:pPr>
              <a:spcAft>
                <a:spcPts val="600"/>
              </a:spcAft>
            </a:pPr>
            <a:endParaRPr lang="nl-NL">
              <a:latin typeface="Aptos"/>
            </a:endParaRPr>
          </a:p>
          <a:p>
            <a:pPr>
              <a:spcAft>
                <a:spcPts val="600"/>
              </a:spcAft>
            </a:pPr>
            <a:endParaRPr lang="nl-NL">
              <a:latin typeface="Aptos"/>
            </a:endParaRPr>
          </a:p>
        </p:txBody>
      </p:sp>
    </p:spTree>
    <p:extLst>
      <p:ext uri="{BB962C8B-B14F-4D97-AF65-F5344CB8AC3E}">
        <p14:creationId xmlns:p14="http://schemas.microsoft.com/office/powerpoint/2010/main" val="2876270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2C1C5E28-73BF-7E70-A752-D3FB3F681F54}"/>
              </a:ext>
            </a:extLst>
          </p:cNvPr>
          <p:cNvPicPr>
            <a:picLocks noChangeAspect="1"/>
          </p:cNvPicPr>
          <p:nvPr/>
        </p:nvPicPr>
        <p:blipFill>
          <a:blip r:embed="rId2" cstate="screen">
            <a:extLst>
              <a:ext uri="{28A0092B-C50C-407E-A947-70E740481C1C}">
                <a14:useLocalDpi xmlns:a14="http://schemas.microsoft.com/office/drawing/2010/main"/>
              </a:ext>
            </a:extLst>
          </a:blip>
          <a:srcRect r="5882" b="-1"/>
          <a:stretch>
            <a:fillRect/>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DF94765-CA94-04C5-D9D9-8B30C57F2865}"/>
              </a:ext>
            </a:extLst>
          </p:cNvPr>
          <p:cNvSpPr>
            <a:spLocks noGrp="1"/>
          </p:cNvSpPr>
          <p:nvPr>
            <p:ph type="title"/>
          </p:nvPr>
        </p:nvSpPr>
        <p:spPr>
          <a:xfrm>
            <a:off x="838200" y="365125"/>
            <a:ext cx="3822189" cy="1899912"/>
          </a:xfrm>
        </p:spPr>
        <p:txBody>
          <a:bodyPr>
            <a:normAutofit/>
          </a:bodyPr>
          <a:lstStyle/>
          <a:p>
            <a:r>
              <a:rPr lang="nl-NL" sz="4000">
                <a:solidFill>
                  <a:schemeClr val="accent6"/>
                </a:solidFill>
              </a:rPr>
              <a:t>Wat heeft je kind aan gezond eten? </a:t>
            </a:r>
          </a:p>
        </p:txBody>
      </p:sp>
      <p:sp>
        <p:nvSpPr>
          <p:cNvPr id="3" name="Tijdelijke aanduiding voor inhoud 2">
            <a:extLst>
              <a:ext uri="{FF2B5EF4-FFF2-40B4-BE49-F238E27FC236}">
                <a16:creationId xmlns:a16="http://schemas.microsoft.com/office/drawing/2014/main" id="{100D166C-E5EC-BFF8-0789-96A02F03A6DD}"/>
              </a:ext>
            </a:extLst>
          </p:cNvPr>
          <p:cNvSpPr>
            <a:spLocks noGrp="1"/>
          </p:cNvSpPr>
          <p:nvPr>
            <p:ph idx="1"/>
          </p:nvPr>
        </p:nvSpPr>
        <p:spPr>
          <a:xfrm>
            <a:off x="838200" y="2434201"/>
            <a:ext cx="3822189" cy="3742762"/>
          </a:xfrm>
        </p:spPr>
        <p:txBody>
          <a:bodyPr vert="horz" lIns="91440" tIns="45720" rIns="91440" bIns="45720" rtlCol="0" anchor="t">
            <a:normAutofit/>
          </a:bodyPr>
          <a:lstStyle/>
          <a:p>
            <a:r>
              <a:rPr lang="nl-NL" sz="2000"/>
              <a:t>Meer energie </a:t>
            </a:r>
          </a:p>
          <a:p>
            <a:r>
              <a:rPr lang="nl-NL" sz="2000"/>
              <a:t>Lekker in vel </a:t>
            </a:r>
          </a:p>
          <a:p>
            <a:r>
              <a:rPr lang="nl-NL" sz="2000"/>
              <a:t>Goede basis voor later</a:t>
            </a:r>
          </a:p>
          <a:p>
            <a:r>
              <a:rPr lang="nl-NL" sz="2000"/>
              <a:t>Minder kans op overgewicht</a:t>
            </a:r>
            <a:br>
              <a:rPr lang="nl-NL" sz="2000"/>
            </a:br>
            <a:br>
              <a:rPr lang="nl-NL" sz="2000"/>
            </a:br>
            <a:br>
              <a:rPr lang="nl-NL" sz="2000"/>
            </a:br>
            <a:r>
              <a:rPr lang="nl-NL" sz="2000"/>
              <a:t>Bron: Voedingscentrum</a:t>
            </a:r>
          </a:p>
        </p:txBody>
      </p:sp>
    </p:spTree>
    <p:extLst>
      <p:ext uri="{BB962C8B-B14F-4D97-AF65-F5344CB8AC3E}">
        <p14:creationId xmlns:p14="http://schemas.microsoft.com/office/powerpoint/2010/main" val="2295774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5E714B-3283-35D1-3A2F-2C9B14BA0519}"/>
              </a:ext>
            </a:extLst>
          </p:cNvPr>
          <p:cNvSpPr>
            <a:spLocks noGrp="1"/>
          </p:cNvSpPr>
          <p:nvPr>
            <p:ph type="title"/>
          </p:nvPr>
        </p:nvSpPr>
        <p:spPr/>
        <p:txBody>
          <a:bodyPr/>
          <a:lstStyle/>
          <a:p>
            <a:r>
              <a:rPr lang="nl-NL" sz="4000">
                <a:solidFill>
                  <a:schemeClr val="accent6"/>
                </a:solidFill>
              </a:rPr>
              <a:t>Visie van onze school</a:t>
            </a:r>
          </a:p>
        </p:txBody>
      </p:sp>
      <p:sp>
        <p:nvSpPr>
          <p:cNvPr id="3" name="Tijdelijke aanduiding voor inhoud 2">
            <a:extLst>
              <a:ext uri="{FF2B5EF4-FFF2-40B4-BE49-F238E27FC236}">
                <a16:creationId xmlns:a16="http://schemas.microsoft.com/office/drawing/2014/main" id="{EF9E0D3A-AA8E-FF1C-F1D1-8C4F876D646E}"/>
              </a:ext>
            </a:extLst>
          </p:cNvPr>
          <p:cNvSpPr>
            <a:spLocks noGrp="1"/>
          </p:cNvSpPr>
          <p:nvPr>
            <p:ph idx="1"/>
          </p:nvPr>
        </p:nvSpPr>
        <p:spPr/>
        <p:txBody>
          <a:bodyPr vert="horz" lIns="91440" tIns="45720" rIns="91440" bIns="45720" rtlCol="0" anchor="t">
            <a:normAutofit lnSpcReduction="10000"/>
          </a:bodyPr>
          <a:lstStyle/>
          <a:p>
            <a:pPr marL="0" indent="0">
              <a:buNone/>
            </a:pPr>
            <a:r>
              <a:rPr lang="nl-NL" sz="2400">
                <a:highlight>
                  <a:srgbClr val="FFFF00"/>
                </a:highlight>
              </a:rPr>
              <a:t>Geef op deze slide kort aan: </a:t>
            </a:r>
          </a:p>
          <a:p>
            <a:r>
              <a:rPr lang="nl-NL" sz="2400">
                <a:highlight>
                  <a:srgbClr val="FFFF00"/>
                </a:highlight>
              </a:rPr>
              <a:t>Waarom kiest onze school voor een voedingsbeleid?</a:t>
            </a:r>
          </a:p>
          <a:p>
            <a:r>
              <a:rPr lang="nl-NL" sz="2400">
                <a:highlight>
                  <a:srgbClr val="FFFF00"/>
                </a:highlight>
              </a:rPr>
              <a:t>Wat vinden wij als school belangrijk?</a:t>
            </a:r>
          </a:p>
          <a:p>
            <a:pPr marL="0" indent="0">
              <a:buNone/>
            </a:pPr>
            <a:endParaRPr lang="nl-NL" sz="1800"/>
          </a:p>
          <a:p>
            <a:pPr marL="0" indent="0">
              <a:buNone/>
            </a:pPr>
            <a:r>
              <a:rPr lang="nl-NL" sz="2000"/>
              <a:t>Voorbeeld:</a:t>
            </a:r>
          </a:p>
          <a:p>
            <a:pPr marL="228600" lvl="1">
              <a:spcBef>
                <a:spcPts val="1000"/>
              </a:spcBef>
            </a:pPr>
            <a:r>
              <a:rPr lang="nl-NL" sz="1900"/>
              <a:t>Op school leer je rekenen, schrijven en je talenten ontwikkelen. Om dat goed te kunnen doen, heb je de juiste brandstof nodig. </a:t>
            </a:r>
          </a:p>
          <a:p>
            <a:pPr marL="228600" lvl="1">
              <a:spcBef>
                <a:spcPts val="1000"/>
              </a:spcBef>
            </a:pPr>
            <a:r>
              <a:rPr lang="nl-NL" sz="1900"/>
              <a:t>Wij voelen ons als school verantwoordelijk voor het welzijn en dus de gezondheid van de kinderen. </a:t>
            </a:r>
            <a:endParaRPr lang="nl-NL"/>
          </a:p>
          <a:p>
            <a:pPr marL="228600" lvl="1">
              <a:spcBef>
                <a:spcPts val="1000"/>
              </a:spcBef>
            </a:pPr>
            <a:r>
              <a:rPr lang="nl-NL" sz="1900"/>
              <a:t>Samen met leerlingen en ouders/verzorgers zorgen we ervoor dat gezond en duurzaam eten op onze school normaal is, </a:t>
            </a:r>
            <a:r>
              <a:rPr lang="nl-NL" sz="1800"/>
              <a:t>in de lessen en bij eetmomenten. </a:t>
            </a:r>
          </a:p>
          <a:p>
            <a:pPr marL="228600" lvl="1">
              <a:spcBef>
                <a:spcPts val="1000"/>
              </a:spcBef>
            </a:pPr>
            <a:r>
              <a:rPr lang="nl-NL" sz="1900"/>
              <a:t>Met ons voedingsbeleid laten we zien hoe we dat doen. Het is gebaseerd op de </a:t>
            </a:r>
            <a:r>
              <a:rPr lang="nl-NL" sz="1900">
                <a:hlinkClick r:id="rId2">
                  <a:extLst>
                    <a:ext uri="{A12FA001-AC4F-418D-AE19-62706E023703}">
                      <ahyp:hlinkClr xmlns:ahyp="http://schemas.microsoft.com/office/drawing/2018/hyperlinkcolor" val="tx"/>
                    </a:ext>
                  </a:extLst>
                </a:hlinkClick>
              </a:rPr>
              <a:t>Schijf van Vijf</a:t>
            </a:r>
            <a:r>
              <a:rPr lang="nl-NL" sz="1900"/>
              <a:t> van het Voedingscentrum.</a:t>
            </a:r>
          </a:p>
          <a:p>
            <a:endParaRPr lang="nl-NL" sz="1900"/>
          </a:p>
          <a:p>
            <a:endParaRPr lang="nl-NL"/>
          </a:p>
        </p:txBody>
      </p:sp>
      <p:sp>
        <p:nvSpPr>
          <p:cNvPr id="4" name="Ovaal 3">
            <a:extLst>
              <a:ext uri="{FF2B5EF4-FFF2-40B4-BE49-F238E27FC236}">
                <a16:creationId xmlns:a16="http://schemas.microsoft.com/office/drawing/2014/main" id="{6DEA786C-E8DD-783C-457F-01B8B51741A5}"/>
              </a:ext>
            </a:extLst>
          </p:cNvPr>
          <p:cNvSpPr/>
          <p:nvPr/>
        </p:nvSpPr>
        <p:spPr>
          <a:xfrm>
            <a:off x="9629422" y="1185333"/>
            <a:ext cx="1490134" cy="1433689"/>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t>LOGO</a:t>
            </a:r>
          </a:p>
        </p:txBody>
      </p:sp>
    </p:spTree>
    <p:extLst>
      <p:ext uri="{BB962C8B-B14F-4D97-AF65-F5344CB8AC3E}">
        <p14:creationId xmlns:p14="http://schemas.microsoft.com/office/powerpoint/2010/main" val="3386936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C047A-5FA7-713D-60B3-DBFBDCAE9750}"/>
              </a:ext>
            </a:extLst>
          </p:cNvPr>
          <p:cNvSpPr>
            <a:spLocks noGrp="1"/>
          </p:cNvSpPr>
          <p:nvPr>
            <p:ph type="title"/>
          </p:nvPr>
        </p:nvSpPr>
        <p:spPr/>
        <p:txBody>
          <a:bodyPr/>
          <a:lstStyle/>
          <a:p>
            <a:r>
              <a:rPr lang="nl-NL" sz="4000">
                <a:solidFill>
                  <a:schemeClr val="accent6"/>
                </a:solidFill>
              </a:rPr>
              <a:t>Goede tussendoortjes voor naar school</a:t>
            </a:r>
          </a:p>
        </p:txBody>
      </p:sp>
      <p:grpSp>
        <p:nvGrpSpPr>
          <p:cNvPr id="4" name="Groep 3">
            <a:extLst>
              <a:ext uri="{FF2B5EF4-FFF2-40B4-BE49-F238E27FC236}">
                <a16:creationId xmlns:a16="http://schemas.microsoft.com/office/drawing/2014/main" id="{3BADEE77-F304-FCE8-10B8-2FF51A3E03FA}"/>
              </a:ext>
            </a:extLst>
          </p:cNvPr>
          <p:cNvGrpSpPr/>
          <p:nvPr/>
        </p:nvGrpSpPr>
        <p:grpSpPr>
          <a:xfrm>
            <a:off x="586492" y="1790454"/>
            <a:ext cx="11309299" cy="4560681"/>
            <a:chOff x="378450" y="1433336"/>
            <a:chExt cx="11309299" cy="4560681"/>
          </a:xfrm>
        </p:grpSpPr>
        <p:pic>
          <p:nvPicPr>
            <p:cNvPr id="5" name="Afbeelding 4" descr="Afbeelding met duisternis, zwart, ruimte, nacht&#10;&#10;Door AI gegenereerde inhoud is mogelijk onjuist.">
              <a:extLst>
                <a:ext uri="{FF2B5EF4-FFF2-40B4-BE49-F238E27FC236}">
                  <a16:creationId xmlns:a16="http://schemas.microsoft.com/office/drawing/2014/main" id="{3514A1CA-E5F7-64F0-6FB4-533ACAA806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98787" y="1882011"/>
              <a:ext cx="2588962" cy="1743064"/>
            </a:xfrm>
            <a:prstGeom prst="rect">
              <a:avLst/>
            </a:prstGeom>
            <a:ln>
              <a:noFill/>
            </a:ln>
          </p:spPr>
        </p:pic>
        <p:pic>
          <p:nvPicPr>
            <p:cNvPr id="6" name="Afbeelding 5" descr="Afbeelding met Natuurlijke voeding, produceren, fruit, voedsel&#10;&#10;Door AI gegenereerde inhoud is mogelijk onjuist.">
              <a:extLst>
                <a:ext uri="{FF2B5EF4-FFF2-40B4-BE49-F238E27FC236}">
                  <a16:creationId xmlns:a16="http://schemas.microsoft.com/office/drawing/2014/main" id="{0365829A-7BE0-9761-69BA-DCF6BC4A5055}"/>
                </a:ext>
              </a:extLst>
            </p:cNvPr>
            <p:cNvPicPr>
              <a:picLocks noChangeAspect="1"/>
            </p:cNvPicPr>
            <p:nvPr/>
          </p:nvPicPr>
          <p:blipFill>
            <a:blip r:embed="rId4" cstate="screen">
              <a:extLst>
                <a:ext uri="{28A0092B-C50C-407E-A947-70E740481C1C}">
                  <a14:useLocalDpi xmlns:a14="http://schemas.microsoft.com/office/drawing/2010/main"/>
                </a:ext>
              </a:extLst>
            </a:blip>
            <a:srcRect l="13024" t="16412" r="16214" b="11748"/>
            <a:stretch/>
          </p:blipFill>
          <p:spPr>
            <a:xfrm>
              <a:off x="2893413" y="4040038"/>
              <a:ext cx="1668586" cy="1693996"/>
            </a:xfrm>
            <a:prstGeom prst="rect">
              <a:avLst/>
            </a:prstGeom>
            <a:ln>
              <a:noFill/>
            </a:ln>
            <a:effectLst>
              <a:softEdge rad="112500"/>
            </a:effectLst>
          </p:spPr>
        </p:pic>
        <p:pic>
          <p:nvPicPr>
            <p:cNvPr id="7" name="Afbeelding 6" descr="Afbeelding met Vegetarisch eten, wortel en stok, Babywortel, produceren&#10;&#10;Door AI gegenereerde inhoud is mogelijk onjuist.">
              <a:extLst>
                <a:ext uri="{FF2B5EF4-FFF2-40B4-BE49-F238E27FC236}">
                  <a16:creationId xmlns:a16="http://schemas.microsoft.com/office/drawing/2014/main" id="{D0B04A19-5C6A-A980-0D30-B499CEB87D8E}"/>
                </a:ext>
              </a:extLst>
            </p:cNvPr>
            <p:cNvPicPr>
              <a:picLocks noChangeAspect="1"/>
            </p:cNvPicPr>
            <p:nvPr/>
          </p:nvPicPr>
          <p:blipFill>
            <a:blip r:embed="rId5" cstate="screen">
              <a:extLst>
                <a:ext uri="{28A0092B-C50C-407E-A947-70E740481C1C}">
                  <a14:useLocalDpi xmlns:a14="http://schemas.microsoft.com/office/drawing/2010/main"/>
                </a:ext>
              </a:extLst>
            </a:blip>
            <a:srcRect l="12891" t="3464" r="5097" b="14678"/>
            <a:stretch/>
          </p:blipFill>
          <p:spPr>
            <a:xfrm>
              <a:off x="378450" y="3780055"/>
              <a:ext cx="2218134" cy="2213962"/>
            </a:xfrm>
            <a:prstGeom prst="rect">
              <a:avLst/>
            </a:prstGeom>
            <a:ln>
              <a:noFill/>
            </a:ln>
            <a:effectLst>
              <a:softEdge rad="112500"/>
            </a:effectLst>
          </p:spPr>
        </p:pic>
        <p:pic>
          <p:nvPicPr>
            <p:cNvPr id="8" name="Afbeelding 7" descr="Afbeelding met banaan, fruit, Bakbanaan, Saba banana&#10;&#10;Door AI gegenereerde inhoud is mogelijk onjuist.">
              <a:extLst>
                <a:ext uri="{FF2B5EF4-FFF2-40B4-BE49-F238E27FC236}">
                  <a16:creationId xmlns:a16="http://schemas.microsoft.com/office/drawing/2014/main" id="{19074806-F0C7-AE8D-D334-17B7DB9C6F8B}"/>
                </a:ext>
              </a:extLst>
            </p:cNvPr>
            <p:cNvPicPr>
              <a:picLocks noChangeAspect="1"/>
            </p:cNvPicPr>
            <p:nvPr/>
          </p:nvPicPr>
          <p:blipFill>
            <a:blip r:embed="rId6" cstate="screen">
              <a:extLst>
                <a:ext uri="{28A0092B-C50C-407E-A947-70E740481C1C}">
                  <a14:useLocalDpi xmlns:a14="http://schemas.microsoft.com/office/drawing/2010/main"/>
                </a:ext>
              </a:extLst>
            </a:blip>
            <a:srcRect l="8022"/>
            <a:stretch/>
          </p:blipFill>
          <p:spPr>
            <a:xfrm>
              <a:off x="504251" y="1433336"/>
              <a:ext cx="2158466" cy="2346719"/>
            </a:xfrm>
            <a:prstGeom prst="rect">
              <a:avLst/>
            </a:prstGeom>
            <a:ln>
              <a:noFill/>
            </a:ln>
            <a:effectLst>
              <a:softEdge rad="112500"/>
            </a:effectLst>
          </p:spPr>
        </p:pic>
        <p:pic>
          <p:nvPicPr>
            <p:cNvPr id="9" name="Afbeelding 8" descr="Afbeelding met appel, fruit, voedsel&#10;&#10;Door AI gegenereerde inhoud is mogelijk onjuist.">
              <a:extLst>
                <a:ext uri="{FF2B5EF4-FFF2-40B4-BE49-F238E27FC236}">
                  <a16:creationId xmlns:a16="http://schemas.microsoft.com/office/drawing/2014/main" id="{24299B65-C5D2-E572-FFB5-A7B8B40D4741}"/>
                </a:ext>
              </a:extLst>
            </p:cNvPr>
            <p:cNvPicPr>
              <a:picLocks noChangeAspect="1"/>
            </p:cNvPicPr>
            <p:nvPr/>
          </p:nvPicPr>
          <p:blipFill>
            <a:blip r:embed="rId7" cstate="screen">
              <a:extLst>
                <a:ext uri="{28A0092B-C50C-407E-A947-70E740481C1C}">
                  <a14:useLocalDpi xmlns:a14="http://schemas.microsoft.com/office/drawing/2010/main"/>
                </a:ext>
              </a:extLst>
            </a:blip>
            <a:srcRect l="13516" t="16827" r="15616" b="11508"/>
            <a:stretch/>
          </p:blipFill>
          <p:spPr>
            <a:xfrm>
              <a:off x="2745155" y="1590159"/>
              <a:ext cx="1965102" cy="1987203"/>
            </a:xfrm>
            <a:prstGeom prst="rect">
              <a:avLst/>
            </a:prstGeom>
            <a:ln>
              <a:noFill/>
            </a:ln>
            <a:effectLst>
              <a:softEdge rad="112500"/>
            </a:effectLst>
          </p:spPr>
        </p:pic>
        <p:pic>
          <p:nvPicPr>
            <p:cNvPr id="10" name="Afbeelding 9" descr="Afbeelding met voedsel, Snack, Volkoren, Noten en zaden&#10;&#10;Door AI gegenereerde inhoud is mogelijk onjuist.">
              <a:extLst>
                <a:ext uri="{FF2B5EF4-FFF2-40B4-BE49-F238E27FC236}">
                  <a16:creationId xmlns:a16="http://schemas.microsoft.com/office/drawing/2014/main" id="{61A39A75-197E-F87C-EE8E-2842AE2BE43F}"/>
                </a:ext>
              </a:extLst>
            </p:cNvPr>
            <p:cNvPicPr>
              <a:picLocks noChangeAspect="1"/>
            </p:cNvPicPr>
            <p:nvPr/>
          </p:nvPicPr>
          <p:blipFill>
            <a:blip r:embed="rId8" cstate="screen">
              <a:extLst>
                <a:ext uri="{28A0092B-C50C-407E-A947-70E740481C1C}">
                  <a14:useLocalDpi xmlns:a14="http://schemas.microsoft.com/office/drawing/2010/main"/>
                </a:ext>
              </a:extLst>
            </a:blip>
            <a:srcRect l="22168" r="11053" b="13365"/>
            <a:stretch/>
          </p:blipFill>
          <p:spPr>
            <a:xfrm>
              <a:off x="4716508" y="4037999"/>
              <a:ext cx="2038977" cy="1783880"/>
            </a:xfrm>
            <a:prstGeom prst="rect">
              <a:avLst/>
            </a:prstGeom>
            <a:ln>
              <a:noFill/>
            </a:ln>
            <a:effectLst>
              <a:softEdge rad="112500"/>
            </a:effectLst>
          </p:spPr>
        </p:pic>
        <p:pic>
          <p:nvPicPr>
            <p:cNvPr id="11" name="Afbeelding 10" descr="Afbeelding met voedsel, dadel&#10;&#10;Door AI gegenereerde inhoud is mogelijk onjuist.">
              <a:extLst>
                <a:ext uri="{FF2B5EF4-FFF2-40B4-BE49-F238E27FC236}">
                  <a16:creationId xmlns:a16="http://schemas.microsoft.com/office/drawing/2014/main" id="{D3E737C5-51CC-6A21-EF69-4579F8915C06}"/>
                </a:ext>
              </a:extLst>
            </p:cNvPr>
            <p:cNvPicPr>
              <a:picLocks noChangeAspect="1"/>
            </p:cNvPicPr>
            <p:nvPr/>
          </p:nvPicPr>
          <p:blipFill>
            <a:blip r:embed="rId9" cstate="screen">
              <a:extLst>
                <a:ext uri="{28A0092B-C50C-407E-A947-70E740481C1C}">
                  <a14:useLocalDpi xmlns:a14="http://schemas.microsoft.com/office/drawing/2010/main"/>
                </a:ext>
              </a:extLst>
            </a:blip>
            <a:srcRect t="18141" r="7900"/>
            <a:stretch/>
          </p:blipFill>
          <p:spPr>
            <a:xfrm>
              <a:off x="5004917" y="1882011"/>
              <a:ext cx="1434883" cy="1362034"/>
            </a:xfrm>
            <a:prstGeom prst="rect">
              <a:avLst/>
            </a:prstGeom>
            <a:ln>
              <a:noFill/>
            </a:ln>
            <a:effectLst>
              <a:softEdge rad="112500"/>
            </a:effectLst>
          </p:spPr>
        </p:pic>
        <p:pic>
          <p:nvPicPr>
            <p:cNvPr id="12" name="Afbeelding 11" descr="Afbeelding met ei&#10;&#10;Door AI gegenereerde inhoud is mogelijk onjuist.">
              <a:extLst>
                <a:ext uri="{FF2B5EF4-FFF2-40B4-BE49-F238E27FC236}">
                  <a16:creationId xmlns:a16="http://schemas.microsoft.com/office/drawing/2014/main" id="{CD59D1F2-AB6E-E0AA-2154-4FE30FDCAA1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140974" y="4039273"/>
              <a:ext cx="1514318" cy="1781847"/>
            </a:xfrm>
            <a:prstGeom prst="rect">
              <a:avLst/>
            </a:prstGeom>
            <a:ln>
              <a:noFill/>
            </a:ln>
          </p:spPr>
        </p:pic>
        <p:pic>
          <p:nvPicPr>
            <p:cNvPr id="13" name="Afbeelding 12" descr="Afbeelding met voedsel&#10;&#10;Door AI gegenereerde inhoud is mogelijk onjuist.">
              <a:extLst>
                <a:ext uri="{FF2B5EF4-FFF2-40B4-BE49-F238E27FC236}">
                  <a16:creationId xmlns:a16="http://schemas.microsoft.com/office/drawing/2014/main" id="{15836288-2DFB-C89B-D80D-46D633B283F2}"/>
                </a:ext>
              </a:extLst>
            </p:cNvPr>
            <p:cNvPicPr>
              <a:picLocks noChangeAspect="1"/>
            </p:cNvPicPr>
            <p:nvPr/>
          </p:nvPicPr>
          <p:blipFill>
            <a:blip r:embed="rId11" cstate="screen">
              <a:extLst>
                <a:ext uri="{28A0092B-C50C-407E-A947-70E740481C1C}">
                  <a14:useLocalDpi xmlns:a14="http://schemas.microsoft.com/office/drawing/2010/main"/>
                </a:ext>
              </a:extLst>
            </a:blip>
            <a:srcRect l="16091" t="14288" r="16422" b="14886"/>
            <a:stretch/>
          </p:blipFill>
          <p:spPr>
            <a:xfrm>
              <a:off x="6734460" y="1433336"/>
              <a:ext cx="2051181" cy="2152632"/>
            </a:xfrm>
            <a:prstGeom prst="rect">
              <a:avLst/>
            </a:prstGeom>
            <a:ln>
              <a:noFill/>
            </a:ln>
            <a:effectLst>
              <a:softEdge rad="112500"/>
            </a:effectLst>
          </p:spPr>
        </p:pic>
        <p:pic>
          <p:nvPicPr>
            <p:cNvPr id="14" name="Afbeelding 13">
              <a:extLst>
                <a:ext uri="{FF2B5EF4-FFF2-40B4-BE49-F238E27FC236}">
                  <a16:creationId xmlns:a16="http://schemas.microsoft.com/office/drawing/2014/main" id="{932602B3-11C1-84CF-B9CC-2C8EDDD07A1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350827" y="4038599"/>
              <a:ext cx="1850573" cy="1785259"/>
            </a:xfrm>
            <a:prstGeom prst="rect">
              <a:avLst/>
            </a:prstGeom>
            <a:ln>
              <a:noFill/>
            </a:ln>
          </p:spPr>
        </p:pic>
      </p:grpSp>
    </p:spTree>
    <p:extLst>
      <p:ext uri="{BB962C8B-B14F-4D97-AF65-F5344CB8AC3E}">
        <p14:creationId xmlns:p14="http://schemas.microsoft.com/office/powerpoint/2010/main" val="828143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18E2C0-4829-A36E-A561-32E88B7C13BB}"/>
              </a:ext>
            </a:extLst>
          </p:cNvPr>
          <p:cNvSpPr>
            <a:spLocks noGrp="1"/>
          </p:cNvSpPr>
          <p:nvPr>
            <p:ph type="title"/>
          </p:nvPr>
        </p:nvSpPr>
        <p:spPr/>
        <p:txBody>
          <a:bodyPr/>
          <a:lstStyle/>
          <a:p>
            <a:r>
              <a:rPr lang="nl-NL" sz="4000">
                <a:solidFill>
                  <a:schemeClr val="accent6"/>
                </a:solidFill>
              </a:rPr>
              <a:t>5 tips voor een lekkere lunchtrommel</a:t>
            </a:r>
          </a:p>
        </p:txBody>
      </p:sp>
      <p:sp>
        <p:nvSpPr>
          <p:cNvPr id="4" name="Tijdelijke aanduiding voor inhoud 2">
            <a:extLst>
              <a:ext uri="{FF2B5EF4-FFF2-40B4-BE49-F238E27FC236}">
                <a16:creationId xmlns:a16="http://schemas.microsoft.com/office/drawing/2014/main" id="{43287FF8-3D10-A90D-6FD1-90FF55E94093}"/>
              </a:ext>
            </a:extLst>
          </p:cNvPr>
          <p:cNvSpPr txBox="1">
            <a:spLocks/>
          </p:cNvSpPr>
          <p:nvPr/>
        </p:nvSpPr>
        <p:spPr>
          <a:xfrm>
            <a:off x="1260024" y="1690688"/>
            <a:ext cx="10733252" cy="4673644"/>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7970" lvl="1" indent="0">
              <a:lnSpc>
                <a:spcPct val="100000"/>
              </a:lnSpc>
              <a:buFont typeface="Arial" panose="020B0604020202020204" pitchFamily="34" charset="0"/>
              <a:buNone/>
            </a:pPr>
            <a:r>
              <a:rPr lang="nl-NL" b="1"/>
              <a:t>Altijd groente en fruit</a:t>
            </a:r>
            <a:r>
              <a:rPr lang="nl-NL"/>
              <a:t>: maak van de lunch een extra groente/fruitmoment. </a:t>
            </a:r>
            <a:endParaRPr lang="en-US"/>
          </a:p>
          <a:p>
            <a:pPr marL="268288" lvl="1" indent="0">
              <a:lnSpc>
                <a:spcPct val="100000"/>
              </a:lnSpc>
              <a:buFont typeface="Arial" panose="020B0604020202020204" pitchFamily="34" charset="0"/>
              <a:buNone/>
            </a:pPr>
            <a:endParaRPr lang="nl-NL" sz="3000"/>
          </a:p>
          <a:p>
            <a:pPr marL="267970" lvl="1" indent="0">
              <a:lnSpc>
                <a:spcPct val="100000"/>
              </a:lnSpc>
              <a:buFont typeface="Arial" panose="020B0604020202020204" pitchFamily="34" charset="0"/>
              <a:buNone/>
            </a:pPr>
            <a:r>
              <a:rPr lang="nl-NL" b="1"/>
              <a:t>Kies volkoren</a:t>
            </a:r>
            <a:r>
              <a:rPr lang="nl-NL"/>
              <a:t>: bruin of volkorenbrood bevat goede voedingstoffen en geeft veel energie.</a:t>
            </a:r>
          </a:p>
          <a:p>
            <a:pPr marL="268288" lvl="1" indent="0">
              <a:lnSpc>
                <a:spcPct val="100000"/>
              </a:lnSpc>
              <a:buFont typeface="Arial" panose="020B0604020202020204" pitchFamily="34" charset="0"/>
              <a:buNone/>
            </a:pPr>
            <a:endParaRPr lang="nl-NL" sz="3000"/>
          </a:p>
          <a:p>
            <a:pPr marL="267970" lvl="1" indent="0">
              <a:lnSpc>
                <a:spcPct val="100000"/>
              </a:lnSpc>
              <a:buFont typeface="Arial" panose="020B0604020202020204" pitchFamily="34" charset="0"/>
              <a:buNone/>
            </a:pPr>
            <a:r>
              <a:rPr lang="nl-NL" b="1"/>
              <a:t>Smeer met gezonde vetten</a:t>
            </a:r>
            <a:r>
              <a:rPr lang="nl-NL"/>
              <a:t>: besmeer elke boterham met een dun laagje halvarine of margarine.</a:t>
            </a:r>
          </a:p>
          <a:p>
            <a:pPr marL="268288" lvl="1" indent="0">
              <a:lnSpc>
                <a:spcPct val="100000"/>
              </a:lnSpc>
              <a:buFont typeface="Arial" panose="020B0604020202020204" pitchFamily="34" charset="0"/>
              <a:buNone/>
            </a:pPr>
            <a:endParaRPr lang="nl-NL" sz="3000"/>
          </a:p>
          <a:p>
            <a:pPr marL="267970" lvl="1" indent="0">
              <a:lnSpc>
                <a:spcPct val="100000"/>
              </a:lnSpc>
              <a:buFont typeface="Arial" panose="020B0604020202020204" pitchFamily="34" charset="0"/>
              <a:buNone/>
            </a:pPr>
            <a:r>
              <a:rPr lang="nl-NL" b="1"/>
              <a:t>Ga voor gezond beleg</a:t>
            </a:r>
            <a:r>
              <a:rPr lang="nl-NL"/>
              <a:t>: denk aan 100% pindakaas, 30+ kaas en hummus. </a:t>
            </a:r>
          </a:p>
          <a:p>
            <a:pPr marL="268288" lvl="1" indent="0">
              <a:lnSpc>
                <a:spcPct val="100000"/>
              </a:lnSpc>
              <a:buFont typeface="Arial" panose="020B0604020202020204" pitchFamily="34" charset="0"/>
              <a:buNone/>
            </a:pPr>
            <a:endParaRPr lang="nl-NL" sz="3000"/>
          </a:p>
          <a:p>
            <a:pPr marL="267970" lvl="1" indent="0">
              <a:lnSpc>
                <a:spcPct val="100000"/>
              </a:lnSpc>
              <a:buNone/>
            </a:pPr>
            <a:r>
              <a:rPr lang="nl-NL" b="1"/>
              <a:t>Kies dranken zonder suiker</a:t>
            </a:r>
            <a:r>
              <a:rPr lang="nl-NL"/>
              <a:t>: dat is beter voor het gewicht en de tanden. </a:t>
            </a:r>
            <a:endParaRPr lang="nl-NL" sz="2200"/>
          </a:p>
        </p:txBody>
      </p:sp>
      <p:pic>
        <p:nvPicPr>
          <p:cNvPr id="5" name="Afbeelding 4">
            <a:extLst>
              <a:ext uri="{FF2B5EF4-FFF2-40B4-BE49-F238E27FC236}">
                <a16:creationId xmlns:a16="http://schemas.microsoft.com/office/drawing/2014/main" id="{F1262281-91CC-D1FF-D98A-10CEEE536BA7}"/>
              </a:ext>
            </a:extLst>
          </p:cNvPr>
          <p:cNvPicPr>
            <a:picLocks noChangeAspect="1"/>
          </p:cNvPicPr>
          <p:nvPr/>
        </p:nvPicPr>
        <p:blipFill>
          <a:blip r:embed="rId2"/>
          <a:stretch>
            <a:fillRect/>
          </a:stretch>
        </p:blipFill>
        <p:spPr>
          <a:xfrm>
            <a:off x="280909" y="1690688"/>
            <a:ext cx="1114581" cy="4964694"/>
          </a:xfrm>
          <a:prstGeom prst="rect">
            <a:avLst/>
          </a:prstGeom>
        </p:spPr>
      </p:pic>
    </p:spTree>
    <p:extLst>
      <p:ext uri="{BB962C8B-B14F-4D97-AF65-F5344CB8AC3E}">
        <p14:creationId xmlns:p14="http://schemas.microsoft.com/office/powerpoint/2010/main" val="1935260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3560C4-46FC-A9FE-626B-C0F7D1A692A1}"/>
              </a:ext>
            </a:extLst>
          </p:cNvPr>
          <p:cNvSpPr>
            <a:spLocks noGrp="1"/>
          </p:cNvSpPr>
          <p:nvPr>
            <p:ph type="title"/>
          </p:nvPr>
        </p:nvSpPr>
        <p:spPr/>
        <p:txBody>
          <a:bodyPr/>
          <a:lstStyle/>
          <a:p>
            <a:r>
              <a:rPr lang="nl-NL" sz="4000">
                <a:solidFill>
                  <a:schemeClr val="accent6"/>
                </a:solidFill>
              </a:rPr>
              <a:t>Wat kun je meegeven als lunch? </a:t>
            </a:r>
          </a:p>
        </p:txBody>
      </p:sp>
      <p:sp>
        <p:nvSpPr>
          <p:cNvPr id="3" name="Tijdelijke aanduiding voor inhoud 2">
            <a:extLst>
              <a:ext uri="{FF2B5EF4-FFF2-40B4-BE49-F238E27FC236}">
                <a16:creationId xmlns:a16="http://schemas.microsoft.com/office/drawing/2014/main" id="{7163FECB-6DE3-B277-A341-411835ABF1E7}"/>
              </a:ext>
            </a:extLst>
          </p:cNvPr>
          <p:cNvSpPr>
            <a:spLocks noGrp="1"/>
          </p:cNvSpPr>
          <p:nvPr>
            <p:ph idx="1"/>
          </p:nvPr>
        </p:nvSpPr>
        <p:spPr>
          <a:xfrm>
            <a:off x="838200" y="1745798"/>
            <a:ext cx="6705601" cy="4431165"/>
          </a:xfrm>
        </p:spPr>
        <p:txBody>
          <a:bodyPr vert="horz" lIns="91440" tIns="45720" rIns="91440" bIns="45720" rtlCol="0" anchor="t">
            <a:normAutofit lnSpcReduction="10000"/>
          </a:bodyPr>
          <a:lstStyle/>
          <a:p>
            <a:r>
              <a:rPr lang="nl-NL" sz="2000"/>
              <a:t>Volkoren brood / wrap / volkoren pannenkoek</a:t>
            </a:r>
            <a:endParaRPr lang="en-US" sz="2000"/>
          </a:p>
          <a:p>
            <a:r>
              <a:rPr lang="nl-NL" sz="2000"/>
              <a:t>Gezond broodbeleg is bijvoorbeeld:</a:t>
            </a:r>
          </a:p>
          <a:p>
            <a:pPr marL="685800" lvl="2">
              <a:spcBef>
                <a:spcPts val="1000"/>
              </a:spcBef>
            </a:pPr>
            <a:r>
              <a:rPr lang="nl-NL"/>
              <a:t>100% pindakaas</a:t>
            </a:r>
          </a:p>
          <a:p>
            <a:pPr marL="685800" lvl="2">
              <a:spcBef>
                <a:spcPts val="1000"/>
              </a:spcBef>
            </a:pPr>
            <a:r>
              <a:rPr lang="nl-NL"/>
              <a:t>Ei (gekookt of gebakken)</a:t>
            </a:r>
          </a:p>
          <a:p>
            <a:pPr marL="685800" lvl="2">
              <a:spcBef>
                <a:spcPts val="1000"/>
              </a:spcBef>
            </a:pPr>
            <a:r>
              <a:rPr lang="nl-NL"/>
              <a:t>Hummus / baba ganoush / muhammara</a:t>
            </a:r>
          </a:p>
          <a:p>
            <a:pPr marL="685800" lvl="2">
              <a:spcBef>
                <a:spcPts val="1000"/>
              </a:spcBef>
            </a:pPr>
            <a:r>
              <a:rPr lang="nl-NL"/>
              <a:t>30+ (smeer)kaas of zuivelspread</a:t>
            </a:r>
          </a:p>
          <a:p>
            <a:pPr marL="685800" lvl="2">
              <a:spcBef>
                <a:spcPts val="1000"/>
              </a:spcBef>
            </a:pPr>
            <a:r>
              <a:rPr lang="nl-NL"/>
              <a:t>Groente en fruit (los of op brood)</a:t>
            </a:r>
            <a:br>
              <a:rPr lang="nl-NL"/>
            </a:br>
            <a:r>
              <a:rPr lang="nl-NL"/>
              <a:t> </a:t>
            </a:r>
          </a:p>
          <a:p>
            <a:r>
              <a:rPr lang="nl-NL" sz="2000"/>
              <a:t>Warme maaltijd met groente</a:t>
            </a:r>
          </a:p>
          <a:p>
            <a:endParaRPr lang="nl-NL" sz="2000"/>
          </a:p>
          <a:p>
            <a:r>
              <a:rPr lang="nl-NL" sz="2000"/>
              <a:t>Zoet broodbeleg of vleeswaren: elke dag 1 boterham, niet op alle boterhammen</a:t>
            </a:r>
          </a:p>
          <a:p>
            <a:endParaRPr lang="nl-NL"/>
          </a:p>
        </p:txBody>
      </p:sp>
      <p:pic>
        <p:nvPicPr>
          <p:cNvPr id="5" name="Picture 4">
            <a:extLst>
              <a:ext uri="{FF2B5EF4-FFF2-40B4-BE49-F238E27FC236}">
                <a16:creationId xmlns:a16="http://schemas.microsoft.com/office/drawing/2014/main" id="{170ADF23-A180-F46E-D3BD-BB952D73C4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4215" y="3846287"/>
            <a:ext cx="4147456" cy="2772228"/>
          </a:xfrm>
          <a:prstGeom prst="rect">
            <a:avLst/>
          </a:prstGeom>
        </p:spPr>
      </p:pic>
      <p:pic>
        <p:nvPicPr>
          <p:cNvPr id="6" name="Picture 5">
            <a:extLst>
              <a:ext uri="{FF2B5EF4-FFF2-40B4-BE49-F238E27FC236}">
                <a16:creationId xmlns:a16="http://schemas.microsoft.com/office/drawing/2014/main" id="{94269FC7-662A-2B49-85F8-5729985F33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6957" y="747486"/>
            <a:ext cx="4154715" cy="2786743"/>
          </a:xfrm>
          <a:prstGeom prst="rect">
            <a:avLst/>
          </a:prstGeom>
        </p:spPr>
      </p:pic>
    </p:spTree>
    <p:extLst>
      <p:ext uri="{BB962C8B-B14F-4D97-AF65-F5344CB8AC3E}">
        <p14:creationId xmlns:p14="http://schemas.microsoft.com/office/powerpoint/2010/main" val="3034643493"/>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E16C08-A0A8-B503-5BEA-0F061FD93801}"/>
              </a:ext>
            </a:extLst>
          </p:cNvPr>
          <p:cNvSpPr>
            <a:spLocks noGrp="1"/>
          </p:cNvSpPr>
          <p:nvPr>
            <p:ph type="title"/>
          </p:nvPr>
        </p:nvSpPr>
        <p:spPr/>
        <p:txBody>
          <a:bodyPr/>
          <a:lstStyle/>
          <a:p>
            <a:r>
              <a:rPr lang="nl-NL" sz="4000">
                <a:solidFill>
                  <a:schemeClr val="accent6"/>
                </a:solidFill>
              </a:rPr>
              <a:t>Wat zien we liever niet (te vaak) op school? </a:t>
            </a:r>
          </a:p>
        </p:txBody>
      </p:sp>
      <p:sp>
        <p:nvSpPr>
          <p:cNvPr id="3" name="Tijdelijke aanduiding voor inhoud 2">
            <a:extLst>
              <a:ext uri="{FF2B5EF4-FFF2-40B4-BE49-F238E27FC236}">
                <a16:creationId xmlns:a16="http://schemas.microsoft.com/office/drawing/2014/main" id="{47A79B3B-446F-B6E9-8180-735F27E37DDF}"/>
              </a:ext>
            </a:extLst>
          </p:cNvPr>
          <p:cNvSpPr>
            <a:spLocks noGrp="1"/>
          </p:cNvSpPr>
          <p:nvPr>
            <p:ph idx="1"/>
          </p:nvPr>
        </p:nvSpPr>
        <p:spPr/>
        <p:txBody>
          <a:bodyPr/>
          <a:lstStyle/>
          <a:p>
            <a:r>
              <a:rPr lang="nl-NL" sz="2000"/>
              <a:t>Ongezonde snacks, zoals een croissant, koek of snoep. </a:t>
            </a:r>
          </a:p>
          <a:p>
            <a:r>
              <a:rPr lang="nl-NL" sz="2000"/>
              <a:t>Wit brood. </a:t>
            </a:r>
          </a:p>
          <a:p>
            <a:r>
              <a:rPr lang="nl-NL" sz="2000"/>
              <a:t>Alleen zoet beleg of vleeswaren. </a:t>
            </a:r>
          </a:p>
          <a:p>
            <a:endParaRPr lang="nl-NL"/>
          </a:p>
        </p:txBody>
      </p:sp>
    </p:spTree>
    <p:extLst>
      <p:ext uri="{BB962C8B-B14F-4D97-AF65-F5344CB8AC3E}">
        <p14:creationId xmlns:p14="http://schemas.microsoft.com/office/powerpoint/2010/main" val="4082130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41DA94-9132-9024-B60F-F5420EC059EB}"/>
              </a:ext>
            </a:extLst>
          </p:cNvPr>
          <p:cNvSpPr>
            <a:spLocks noGrp="1"/>
          </p:cNvSpPr>
          <p:nvPr>
            <p:ph type="title"/>
          </p:nvPr>
        </p:nvSpPr>
        <p:spPr/>
        <p:txBody>
          <a:bodyPr/>
          <a:lstStyle/>
          <a:p>
            <a:r>
              <a:rPr lang="nl-NL" sz="4000">
                <a:solidFill>
                  <a:schemeClr val="accent6"/>
                </a:solidFill>
              </a:rPr>
              <a:t>Stap voor stap</a:t>
            </a:r>
          </a:p>
        </p:txBody>
      </p:sp>
      <p:pic>
        <p:nvPicPr>
          <p:cNvPr id="6" name="Tijdelijke aanduiding voor inhoud 4" descr="Afbeelding met voedsel, brood, Gluten, bakwaren&#10;&#10;Door AI gegenereerde inhoud is mogelijk onjuist.">
            <a:extLst>
              <a:ext uri="{FF2B5EF4-FFF2-40B4-BE49-F238E27FC236}">
                <a16:creationId xmlns:a16="http://schemas.microsoft.com/office/drawing/2014/main" id="{3B44C4D6-EB24-D8C9-29BF-D667C341CE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811" y="2175315"/>
            <a:ext cx="2457119" cy="3685680"/>
          </a:xfrm>
          <a:prstGeom prst="rect">
            <a:avLst/>
          </a:prstGeom>
        </p:spPr>
      </p:pic>
      <p:pic>
        <p:nvPicPr>
          <p:cNvPr id="7" name="Graphic 6" descr="Lijn met pijl: Curve in wijzerzin silhouet">
            <a:extLst>
              <a:ext uri="{FF2B5EF4-FFF2-40B4-BE49-F238E27FC236}">
                <a16:creationId xmlns:a16="http://schemas.microsoft.com/office/drawing/2014/main" id="{67ED4846-6A2C-FDFC-A329-38A2F708B7A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6719837">
            <a:off x="7242104" y="1334086"/>
            <a:ext cx="1682459" cy="1682459"/>
          </a:xfrm>
          <a:prstGeom prst="rect">
            <a:avLst/>
          </a:prstGeom>
        </p:spPr>
      </p:pic>
      <p:pic>
        <p:nvPicPr>
          <p:cNvPr id="8" name="Graphic 7" descr="Lijn met pijl: Curve in wijzerzin silhouet">
            <a:extLst>
              <a:ext uri="{FF2B5EF4-FFF2-40B4-BE49-F238E27FC236}">
                <a16:creationId xmlns:a16="http://schemas.microsoft.com/office/drawing/2014/main" id="{7FE0E20D-58A5-9E0E-0786-1E38BF39C15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6719837">
            <a:off x="2927873" y="1305147"/>
            <a:ext cx="1682459" cy="1682459"/>
          </a:xfrm>
          <a:prstGeom prst="rect">
            <a:avLst/>
          </a:prstGeom>
        </p:spPr>
      </p:pic>
      <p:pic>
        <p:nvPicPr>
          <p:cNvPr id="9" name="Afbeelding 8" descr="Afbeelding met voedsel, bakwaren, brood, bord&#10;&#10;Door AI gegenereerde inhoud is mogelijk onjuist.">
            <a:extLst>
              <a:ext uri="{FF2B5EF4-FFF2-40B4-BE49-F238E27FC236}">
                <a16:creationId xmlns:a16="http://schemas.microsoft.com/office/drawing/2014/main" id="{29C75FC6-2F13-464D-C4AC-262C2041047D}"/>
              </a:ext>
            </a:extLst>
          </p:cNvPr>
          <p:cNvPicPr>
            <a:picLocks noChangeAspect="1"/>
          </p:cNvPicPr>
          <p:nvPr/>
        </p:nvPicPr>
        <p:blipFill>
          <a:blip r:embed="rId5" cstate="screen">
            <a:extLst>
              <a:ext uri="{28A0092B-C50C-407E-A947-70E740481C1C}">
                <a14:useLocalDpi xmlns:a14="http://schemas.microsoft.com/office/drawing/2010/main"/>
              </a:ext>
            </a:extLst>
          </a:blip>
          <a:srcRect l="7091" t="11700" r="8426" b="11450"/>
          <a:stretch/>
        </p:blipFill>
        <p:spPr>
          <a:xfrm>
            <a:off x="8535639" y="3003010"/>
            <a:ext cx="3118908" cy="1891431"/>
          </a:xfrm>
          <a:prstGeom prst="rect">
            <a:avLst/>
          </a:prstGeom>
        </p:spPr>
      </p:pic>
      <p:pic>
        <p:nvPicPr>
          <p:cNvPr id="10" name="Afbeelding 9" descr="Afbeelding met voedsel, brood, bakwaren, Gluten&#10;&#10;Door AI gegenereerde inhoud is mogelijk onjuist.">
            <a:extLst>
              <a:ext uri="{FF2B5EF4-FFF2-40B4-BE49-F238E27FC236}">
                <a16:creationId xmlns:a16="http://schemas.microsoft.com/office/drawing/2014/main" id="{0B635066-29EA-9C1B-2CC0-16C5873045E3}"/>
              </a:ext>
            </a:extLst>
          </p:cNvPr>
          <p:cNvPicPr>
            <a:picLocks noChangeAspect="1"/>
          </p:cNvPicPr>
          <p:nvPr/>
        </p:nvPicPr>
        <p:blipFill>
          <a:blip r:embed="rId6" cstate="screen">
            <a:extLst>
              <a:ext uri="{28A0092B-C50C-407E-A947-70E740481C1C}">
                <a14:useLocalDpi xmlns:a14="http://schemas.microsoft.com/office/drawing/2010/main"/>
              </a:ext>
            </a:extLst>
          </a:blip>
          <a:srcRect l="25822" t="13248" r="11988" b="21250"/>
          <a:stretch>
            <a:fillRect/>
          </a:stretch>
        </p:blipFill>
        <p:spPr>
          <a:xfrm>
            <a:off x="4198830" y="2906038"/>
            <a:ext cx="3118908" cy="2190165"/>
          </a:xfrm>
          <a:prstGeom prst="rect">
            <a:avLst/>
          </a:prstGeom>
        </p:spPr>
      </p:pic>
    </p:spTree>
    <p:extLst>
      <p:ext uri="{BB962C8B-B14F-4D97-AF65-F5344CB8AC3E}">
        <p14:creationId xmlns:p14="http://schemas.microsoft.com/office/powerpoint/2010/main" val="220643294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A7F3247087884CB6E8920E72E60C8D" ma:contentTypeVersion="13" ma:contentTypeDescription="Een nieuw document maken." ma:contentTypeScope="" ma:versionID="d249d833ec6d5a87ea86432dfbdcff33">
  <xsd:schema xmlns:xsd="http://www.w3.org/2001/XMLSchema" xmlns:xs="http://www.w3.org/2001/XMLSchema" xmlns:p="http://schemas.microsoft.com/office/2006/metadata/properties" xmlns:ns2="e726be6a-6041-474d-ae26-a1828623192d" xmlns:ns3="7eb6a7e8-27f5-4e20-a7fc-b2aef30f3316" targetNamespace="http://schemas.microsoft.com/office/2006/metadata/properties" ma:root="true" ma:fieldsID="74a7ee1cf15c9d0f739079c5d655f774" ns2:_="" ns3:_="">
    <xsd:import namespace="e726be6a-6041-474d-ae26-a1828623192d"/>
    <xsd:import namespace="7eb6a7e8-27f5-4e20-a7fc-b2aef30f331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BillingMetadata"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26be6a-6041-474d-ae26-a182862319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6498fc18-3624-4f55-be19-72a9589bb68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BillingMetadata" ma:index="18" nillable="true" ma:displayName="MediaServiceBillingMetadata" ma:hidden="true" ma:internalName="MediaServiceBillingMetadata"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b6a7e8-27f5-4e20-a7fc-b2aef30f331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adcf9b0-9ff2-4810-be19-c94a93279097}" ma:internalName="TaxCatchAll" ma:showField="CatchAllData" ma:web="7eb6a7e8-27f5-4e20-a7fc-b2aef30f33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726be6a-6041-474d-ae26-a1828623192d">
      <Terms xmlns="http://schemas.microsoft.com/office/infopath/2007/PartnerControls"/>
    </lcf76f155ced4ddcb4097134ff3c332f>
    <TaxCatchAll xmlns="7eb6a7e8-27f5-4e20-a7fc-b2aef30f3316" xsi:nil="true"/>
  </documentManagement>
</p:properties>
</file>

<file path=customXml/itemProps1.xml><?xml version="1.0" encoding="utf-8"?>
<ds:datastoreItem xmlns:ds="http://schemas.openxmlformats.org/officeDocument/2006/customXml" ds:itemID="{404A341A-37FB-45F1-A151-9241CB6E1662}">
  <ds:schemaRefs>
    <ds:schemaRef ds:uri="http://schemas.microsoft.com/sharepoint/v3/contenttype/forms"/>
  </ds:schemaRefs>
</ds:datastoreItem>
</file>

<file path=customXml/itemProps2.xml><?xml version="1.0" encoding="utf-8"?>
<ds:datastoreItem xmlns:ds="http://schemas.openxmlformats.org/officeDocument/2006/customXml" ds:itemID="{2D542ADB-1A95-4725-896A-44E526F05CEB}">
  <ds:schemaRefs>
    <ds:schemaRef ds:uri="7eb6a7e8-27f5-4e20-a7fc-b2aef30f3316"/>
    <ds:schemaRef ds:uri="e726be6a-6041-474d-ae26-a182862319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0F82146-63C8-4E6B-B1CC-7953A2756246}">
  <ds:schemaRefs>
    <ds:schemaRef ds:uri="http://www.w3.org/XML/1998/namespace"/>
    <ds:schemaRef ds:uri="http://schemas.microsoft.com/office/2006/metadata/properties"/>
    <ds:schemaRef ds:uri="http://purl.org/dc/terms/"/>
    <ds:schemaRef ds:uri="http://purl.org/dc/dcmitype/"/>
    <ds:schemaRef ds:uri="http://schemas.microsoft.com/office/2006/documentManagement/types"/>
    <ds:schemaRef ds:uri="7eb6a7e8-27f5-4e20-a7fc-b2aef30f3316"/>
    <ds:schemaRef ds:uri="e726be6a-6041-474d-ae26-a1828623192d"/>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9</TotalTime>
  <Words>2293</Words>
  <Application>Microsoft Office PowerPoint</Application>
  <PresentationFormat>Breedbeeld</PresentationFormat>
  <Paragraphs>176</Paragraphs>
  <Slides>19</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Aptos</vt:lpstr>
      <vt:lpstr>Aptos Display</vt:lpstr>
      <vt:lpstr>Arial</vt:lpstr>
      <vt:lpstr>Bierstadt-Regular</vt:lpstr>
      <vt:lpstr>Ubuntu</vt:lpstr>
      <vt:lpstr>Kantoorthema</vt:lpstr>
      <vt:lpstr>Welk eten en drinken geef je mee naar school? </vt:lpstr>
      <vt:lpstr>Inhoud </vt:lpstr>
      <vt:lpstr>Wat heeft je kind aan gezond eten? </vt:lpstr>
      <vt:lpstr>Visie van onze school</vt:lpstr>
      <vt:lpstr>Goede tussendoortjes voor naar school</vt:lpstr>
      <vt:lpstr>5 tips voor een lekkere lunchtrommel</vt:lpstr>
      <vt:lpstr>Wat kun je meegeven als lunch? </vt:lpstr>
      <vt:lpstr>Wat zien we liever niet (te vaak) op school? </vt:lpstr>
      <vt:lpstr>Stap voor stap</vt:lpstr>
      <vt:lpstr>Stap voor stap</vt:lpstr>
      <vt:lpstr>Stap voor stap</vt:lpstr>
      <vt:lpstr>Welk drinken geef je mee? </vt:lpstr>
      <vt:lpstr>Suiker in populaire drankjes</vt:lpstr>
      <vt:lpstr>Goedkoper gezond eten</vt:lpstr>
      <vt:lpstr> Trakteren (kies welke slide van toepassing is)  </vt:lpstr>
      <vt:lpstr>Feestbeleid  (kies welke slide van toepassing is)</vt:lpstr>
      <vt:lpstr>Samen maken we gezond gewoon</vt:lpstr>
      <vt:lpstr>Wat doen we als school nog meer? </vt:lpstr>
      <vt:lpstr>Kijk op   www.voedingscentrum.nl/kinderen4-12  voor nog veel meer tips en voorbeelden!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Marthe Huigens</dc:creator>
  <cp:lastModifiedBy>Fathia Bazi</cp:lastModifiedBy>
  <cp:revision>2</cp:revision>
  <dcterms:created xsi:type="dcterms:W3CDTF">2026-07-01T12:10:57Z</dcterms:created>
  <dcterms:modified xsi:type="dcterms:W3CDTF">2026-07-09T13:14:29Z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0x0101005AA7F3247087884CB6E8920E72E60C8D</vt:lpwstr>
  </property>
  <property fmtid="{D5CDD505-2E9C-101B-9397-08002B2CF9AE}" pid="3" name="MediaServiceImageTags">
    <vt:lpwstr/>
  </property>
</Properties>
</file>